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44" r:id="rId2"/>
  </p:sldMasterIdLst>
  <p:notesMasterIdLst>
    <p:notesMasterId r:id="rId12"/>
  </p:notesMasterIdLst>
  <p:handoutMasterIdLst>
    <p:handoutMasterId r:id="rId13"/>
  </p:handoutMasterIdLst>
  <p:sldIdLst>
    <p:sldId id="302" r:id="rId3"/>
    <p:sldId id="334" r:id="rId4"/>
    <p:sldId id="336" r:id="rId5"/>
    <p:sldId id="348" r:id="rId6"/>
    <p:sldId id="339" r:id="rId7"/>
    <p:sldId id="338" r:id="rId8"/>
    <p:sldId id="341" r:id="rId9"/>
    <p:sldId id="346" r:id="rId10"/>
    <p:sldId id="335" r:id="rId1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15" userDrawn="1">
          <p15:clr>
            <a:srgbClr val="A4A3A4"/>
          </p15:clr>
        </p15:guide>
        <p15:guide id="2" pos="39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9D"/>
    <a:srgbClr val="2A888A"/>
    <a:srgbClr val="31A9CF"/>
    <a:srgbClr val="5886A7"/>
    <a:srgbClr val="2D71A2"/>
    <a:srgbClr val="76AB97"/>
    <a:srgbClr val="63BC6A"/>
    <a:srgbClr val="088B92"/>
    <a:srgbClr val="BDBEC0"/>
    <a:srgbClr val="F47D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364" autoAdjust="0"/>
  </p:normalViewPr>
  <p:slideViewPr>
    <p:cSldViewPr snapToGrid="0">
      <p:cViewPr>
        <p:scale>
          <a:sx n="105" d="100"/>
          <a:sy n="105" d="100"/>
        </p:scale>
        <p:origin x="-78" y="-258"/>
      </p:cViewPr>
      <p:guideLst>
        <p:guide orient="horz" pos="4315"/>
        <p:guide pos="39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471384544301305E-2"/>
          <c:y val="3.9326417245155289E-3"/>
          <c:w val="0.97247667560797091"/>
          <c:h val="0.88771964502984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</c:v>
                </c:pt>
              </c:strCache>
            </c:strRef>
          </c:tx>
          <c:spPr>
            <a:solidFill>
              <a:srgbClr val="00A79D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40.700000000000003</c:v>
                </c:pt>
                <c:pt idx="1">
                  <c:v>47.4</c:v>
                </c:pt>
                <c:pt idx="2">
                  <c:v>68.8</c:v>
                </c:pt>
                <c:pt idx="3">
                  <c:v>74.5</c:v>
                </c:pt>
                <c:pt idx="4">
                  <c:v>56.9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3B-4751-ADA6-7BB75DC2328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Внебюджет</c:v>
                </c:pt>
              </c:strCache>
            </c:strRef>
          </c:tx>
          <c:spPr>
            <a:solidFill>
              <a:srgbClr val="2D71A2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20.3</c:v>
                </c:pt>
                <c:pt idx="1">
                  <c:v>40.700000000000003</c:v>
                </c:pt>
                <c:pt idx="2">
                  <c:v>41</c:v>
                </c:pt>
                <c:pt idx="3">
                  <c:v>50.1</c:v>
                </c:pt>
                <c:pt idx="4">
                  <c:v>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73B-4751-ADA6-7BB75DC2328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bg1"/>
            </a:solidFill>
            <a:ln w="9525"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773B-4751-ADA6-7BB75DC23286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/>
              </a:solidFill>
              <a:ln w="12700">
                <a:solidFill>
                  <a:schemeClr val="accent1">
                    <a:lumMod val="75000"/>
                  </a:schemeClr>
                </a:solidFill>
                <a:prstDash val="dash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73B-4751-ADA6-7BB75DC23286}"/>
              </c:ext>
            </c:extLst>
          </c:dPt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73B-4751-ADA6-7BB75DC2328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73B-4751-ADA6-7BB75DC23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45107200"/>
        <c:axId val="49311680"/>
      </c:barChart>
      <c:catAx>
        <c:axId val="45107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9311680"/>
        <c:crosses val="autoZero"/>
        <c:auto val="1"/>
        <c:lblAlgn val="ctr"/>
        <c:lblOffset val="100"/>
        <c:noMultiLvlLbl val="0"/>
      </c:catAx>
      <c:valAx>
        <c:axId val="493116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5107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solidFill>
                  <a:srgbClr val="00A79D"/>
                </a:solidFill>
              </a:defRPr>
            </a:pPr>
            <a:r>
              <a:rPr lang="ru-RU" sz="1800" dirty="0">
                <a:solidFill>
                  <a:srgbClr val="00A79D"/>
                </a:solidFill>
              </a:rPr>
              <a:t>НАПРАВЛЕНИЯ ЧАСТНЫХ ИНВЕСТИЦИЙ</a:t>
            </a:r>
          </a:p>
        </c:rich>
      </c:tx>
      <c:layout>
        <c:manualLayout>
          <c:xMode val="edge"/>
          <c:yMode val="edge"/>
          <c:x val="0.150946070106288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152457853616404"/>
          <c:y val="0.20801431643228344"/>
          <c:w val="0.26889991051854129"/>
          <c:h val="0.7248301944374254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Направления частных инвестиций</c:v>
                </c:pt>
              </c:strCache>
            </c:strRef>
          </c:tx>
          <c:dPt>
            <c:idx val="0"/>
            <c:bubble3D val="0"/>
            <c:spPr>
              <a:solidFill>
                <a:srgbClr val="146C8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FCC-4DC1-9CC5-F1ED3D745FB9}"/>
              </c:ext>
            </c:extLst>
          </c:dPt>
          <c:dPt>
            <c:idx val="1"/>
            <c:bubble3D val="0"/>
            <c:spPr>
              <a:solidFill>
                <a:srgbClr val="36819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FCC-4DC1-9CC5-F1ED3D745FB9}"/>
              </c:ext>
            </c:extLst>
          </c:dPt>
          <c:dPt>
            <c:idx val="2"/>
            <c:bubble3D val="0"/>
            <c:spPr>
              <a:solidFill>
                <a:srgbClr val="4198A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FCC-4DC1-9CC5-F1ED3D745FB9}"/>
              </c:ext>
            </c:extLst>
          </c:dPt>
          <c:dPt>
            <c:idx val="3"/>
            <c:bubble3D val="0"/>
            <c:spPr>
              <a:solidFill>
                <a:srgbClr val="4BACC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FCC-4DC1-9CC5-F1ED3D745FB9}"/>
              </c:ext>
            </c:extLst>
          </c:dPt>
          <c:dPt>
            <c:idx val="4"/>
            <c:bubble3D val="0"/>
            <c:spPr>
              <a:solidFill>
                <a:srgbClr val="00A79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FCC-4DC1-9CC5-F1ED3D745FB9}"/>
              </c:ext>
            </c:extLst>
          </c:dPt>
          <c:dPt>
            <c:idx val="5"/>
            <c:bubble3D val="0"/>
            <c:spPr>
              <a:solidFill>
                <a:srgbClr val="00D6C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FCC-4DC1-9CC5-F1ED3D745FB9}"/>
              </c:ext>
            </c:extLst>
          </c:dPt>
          <c:dPt>
            <c:idx val="6"/>
            <c:bubble3D val="0"/>
            <c:spPr>
              <a:solidFill>
                <a:srgbClr val="09FFE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FCC-4DC1-9CC5-F1ED3D745FB9}"/>
              </c:ext>
            </c:extLst>
          </c:dPt>
          <c:cat>
            <c:strRef>
              <c:f>Лист1!$A$2:$A$8</c:f>
              <c:strCache>
                <c:ptCount val="7"/>
                <c:pt idx="0">
                  <c:v>Амбулаторно-поликлинические объекты - 79</c:v>
                </c:pt>
                <c:pt idx="1">
                  <c:v>Медицинские техники - 29</c:v>
                </c:pt>
                <c:pt idx="2">
                  <c:v>Профильные медицинские центры - 27</c:v>
                </c:pt>
                <c:pt idx="3">
                  <c:v>Лаборатории - 12</c:v>
                </c:pt>
                <c:pt idx="4">
                  <c:v>Стационарные объекты - 1</c:v>
                </c:pt>
                <c:pt idx="5">
                  <c:v>Объекты скорой помощи - 3</c:v>
                </c:pt>
                <c:pt idx="6">
                  <c:v>Прочие объекты - 11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79</c:v>
                </c:pt>
                <c:pt idx="1">
                  <c:v>29</c:v>
                </c:pt>
                <c:pt idx="2">
                  <c:v>27</c:v>
                </c:pt>
                <c:pt idx="3">
                  <c:v>12</c:v>
                </c:pt>
                <c:pt idx="4">
                  <c:v>1</c:v>
                </c:pt>
                <c:pt idx="5">
                  <c:v>3</c:v>
                </c:pt>
                <c:pt idx="6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8FCC-4DC1-9CC5-F1ED3D745F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0531530757389054"/>
          <c:y val="0.26102896743527365"/>
          <c:w val="0.49271467352999448"/>
          <c:h val="0.6836965130890883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00">
          <a:latin typeface="Calibri" panose="020F0502020204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20C10F-2FDA-46BB-913B-89A4A173F84D}" type="doc">
      <dgm:prSet loTypeId="urn:microsoft.com/office/officeart/2005/8/layout/process1" loCatId="process" qsTypeId="urn:microsoft.com/office/officeart/2005/8/quickstyle/simple4" qsCatId="simple" csTypeId="urn:microsoft.com/office/officeart/2005/8/colors/accent2_1" csCatId="accent2" phldr="1"/>
      <dgm:spPr/>
    </dgm:pt>
    <dgm:pt modelId="{122D88D7-4D8A-4BF2-A6B0-689DFA29318B}">
      <dgm:prSet phldrT="[Текст]" custT="1"/>
      <dgm:spPr>
        <a:noFill/>
        <a:ln>
          <a:solidFill>
            <a:srgbClr val="00A79D"/>
          </a:solidFill>
        </a:ln>
        <a:effectLst/>
      </dgm:spPr>
      <dgm:t>
        <a:bodyPr/>
        <a:lstStyle/>
        <a:p>
          <a:r>
            <a: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Высокие административные барьеры при инициации проектов частным сектором</a:t>
          </a:r>
        </a:p>
      </dgm:t>
    </dgm:pt>
    <dgm:pt modelId="{49E23381-CF6D-4D68-8D81-679F0EDB5984}" type="parTrans" cxnId="{71831A17-3C54-48D0-99E0-105BD1BCB5AF}">
      <dgm:prSet/>
      <dgm:spPr/>
      <dgm:t>
        <a:bodyPr/>
        <a:lstStyle/>
        <a:p>
          <a:endParaRPr lang="ru-RU"/>
        </a:p>
      </dgm:t>
    </dgm:pt>
    <dgm:pt modelId="{96D8925B-FE66-4A75-92DD-07CEA0282361}" type="sibTrans" cxnId="{71831A17-3C54-48D0-99E0-105BD1BCB5AF}">
      <dgm:prSet/>
      <dgm:spPr>
        <a:solidFill>
          <a:srgbClr val="00A79D"/>
        </a:solidFill>
      </dgm:spPr>
      <dgm:t>
        <a:bodyPr/>
        <a:lstStyle/>
        <a:p>
          <a:endParaRPr lang="ru-RU">
            <a:solidFill>
              <a:srgbClr val="00A79D"/>
            </a:solidFill>
          </a:endParaRPr>
        </a:p>
      </dgm:t>
    </dgm:pt>
    <dgm:pt modelId="{C6DD2174-215D-4B75-AEF5-3129AABF14B9}">
      <dgm:prSet phldrT="[Текст]" custT="1"/>
      <dgm:spPr>
        <a:noFill/>
        <a:ln>
          <a:solidFill>
            <a:srgbClr val="00A79D"/>
          </a:solidFill>
        </a:ln>
        <a:effectLst/>
      </dgm:spPr>
      <dgm:t>
        <a:bodyPr/>
        <a:lstStyle/>
        <a:p>
          <a:r>
            <a:rPr lang="kk-KZ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Текущая тарифная политика не предусматривает расходы по амортизационные и капитальные затраты</a:t>
          </a: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9A1ACB8-4EC0-44E1-8E4A-73DC87420F98}" type="parTrans" cxnId="{9BDEBC0B-5ED1-40DB-96DD-1D6B555D6E7F}">
      <dgm:prSet/>
      <dgm:spPr/>
      <dgm:t>
        <a:bodyPr/>
        <a:lstStyle/>
        <a:p>
          <a:endParaRPr lang="ru-RU"/>
        </a:p>
      </dgm:t>
    </dgm:pt>
    <dgm:pt modelId="{B7EF9837-922E-41D6-988E-6E8048343794}" type="sibTrans" cxnId="{9BDEBC0B-5ED1-40DB-96DD-1D6B555D6E7F}">
      <dgm:prSet/>
      <dgm:spPr>
        <a:solidFill>
          <a:srgbClr val="00A79D"/>
        </a:solidFill>
      </dgm:spPr>
      <dgm:t>
        <a:bodyPr/>
        <a:lstStyle/>
        <a:p>
          <a:endParaRPr lang="ru-RU">
            <a:solidFill>
              <a:srgbClr val="00A79D"/>
            </a:solidFill>
          </a:endParaRPr>
        </a:p>
      </dgm:t>
    </dgm:pt>
    <dgm:pt modelId="{AF8F72E4-08FD-4ECB-B275-88FD9E33B9AA}">
      <dgm:prSet phldrT="[Текст]" custT="1"/>
      <dgm:spPr>
        <a:noFill/>
        <a:ln>
          <a:solidFill>
            <a:srgbClr val="00A79D"/>
          </a:solidFill>
        </a:ln>
        <a:effectLst/>
      </dgm:spPr>
      <dgm:t>
        <a:bodyPr/>
        <a:lstStyle/>
        <a:p>
          <a:r>
            <a:rPr lang="kk-KZ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Большой разрыв стоимости медицинских услуг между государственным и частным сектором</a:t>
          </a: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9A3E165-4BBF-46EC-8B9D-CD57D19E514A}" type="parTrans" cxnId="{2C4C70A8-A396-4AF0-9EF2-0240965533BA}">
      <dgm:prSet/>
      <dgm:spPr/>
      <dgm:t>
        <a:bodyPr/>
        <a:lstStyle/>
        <a:p>
          <a:endParaRPr lang="ru-RU"/>
        </a:p>
      </dgm:t>
    </dgm:pt>
    <dgm:pt modelId="{0C462E97-F1E2-42A3-A678-93525C6D3F8D}" type="sibTrans" cxnId="{2C4C70A8-A396-4AF0-9EF2-0240965533BA}">
      <dgm:prSet/>
      <dgm:spPr>
        <a:solidFill>
          <a:srgbClr val="00A79D"/>
        </a:solidFill>
      </dgm:spPr>
      <dgm:t>
        <a:bodyPr/>
        <a:lstStyle/>
        <a:p>
          <a:endParaRPr lang="ru-RU">
            <a:solidFill>
              <a:srgbClr val="00A79D"/>
            </a:solidFill>
          </a:endParaRPr>
        </a:p>
      </dgm:t>
    </dgm:pt>
    <dgm:pt modelId="{08D72B8E-1190-4A97-A2DB-76414767DC15}">
      <dgm:prSet phldrT="[Текст]" custT="1"/>
      <dgm:spPr>
        <a:noFill/>
        <a:ln>
          <a:solidFill>
            <a:srgbClr val="00A79D"/>
          </a:solidFill>
        </a:ln>
        <a:effectLst/>
      </dgm:spPr>
      <dgm:t>
        <a:bodyPr/>
        <a:lstStyle/>
        <a:p>
          <a:r>
            <a:rPr lang="kk-KZ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Низкая рентабельность стоимости медицинских услуг</a:t>
          </a: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9D13C42-E36F-47A4-885B-00B946F5D553}" type="parTrans" cxnId="{EE5289DA-2B11-4050-8EFB-847D66119155}">
      <dgm:prSet/>
      <dgm:spPr/>
      <dgm:t>
        <a:bodyPr/>
        <a:lstStyle/>
        <a:p>
          <a:endParaRPr lang="ru-RU"/>
        </a:p>
      </dgm:t>
    </dgm:pt>
    <dgm:pt modelId="{8E4E078E-DC7E-4A59-85D0-B31D28FC4901}" type="sibTrans" cxnId="{EE5289DA-2B11-4050-8EFB-847D66119155}">
      <dgm:prSet/>
      <dgm:spPr>
        <a:solidFill>
          <a:srgbClr val="00A79D"/>
        </a:solidFill>
      </dgm:spPr>
      <dgm:t>
        <a:bodyPr/>
        <a:lstStyle/>
        <a:p>
          <a:endParaRPr lang="ru-RU">
            <a:solidFill>
              <a:srgbClr val="00A79D"/>
            </a:solidFill>
          </a:endParaRPr>
        </a:p>
      </dgm:t>
    </dgm:pt>
    <dgm:pt modelId="{11597233-7D61-416A-9F84-65F1E6D1FF5C}">
      <dgm:prSet phldrT="[Текст]" custT="1"/>
      <dgm:spPr>
        <a:noFill/>
        <a:ln>
          <a:solidFill>
            <a:srgbClr val="00A79D"/>
          </a:solidFill>
        </a:ln>
        <a:effectLst/>
      </dgm:spPr>
      <dgm:t>
        <a:bodyPr/>
        <a:lstStyle/>
        <a:p>
          <a:r>
            <a:rPr lang="kk-KZ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Отсутствие единого окна</a:t>
          </a: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5777CD0-48F1-4D19-8509-4FB1CF4E7185}" type="parTrans" cxnId="{91C7502B-C70B-456E-94FE-49CFCE910B86}">
      <dgm:prSet/>
      <dgm:spPr/>
      <dgm:t>
        <a:bodyPr/>
        <a:lstStyle/>
        <a:p>
          <a:endParaRPr lang="ru-RU"/>
        </a:p>
      </dgm:t>
    </dgm:pt>
    <dgm:pt modelId="{F3729D19-F740-4FD8-A4EB-967355BC9B8C}" type="sibTrans" cxnId="{91C7502B-C70B-456E-94FE-49CFCE910B86}">
      <dgm:prSet/>
      <dgm:spPr>
        <a:solidFill>
          <a:srgbClr val="00A79D"/>
        </a:solidFill>
      </dgm:spPr>
      <dgm:t>
        <a:bodyPr/>
        <a:lstStyle/>
        <a:p>
          <a:endParaRPr lang="ru-RU">
            <a:solidFill>
              <a:srgbClr val="00A79D"/>
            </a:solidFill>
          </a:endParaRPr>
        </a:p>
      </dgm:t>
    </dgm:pt>
    <dgm:pt modelId="{D43B8DE5-D28D-4489-9D85-EED61234D6FB}">
      <dgm:prSet phldrT="[Текст]" custT="1"/>
      <dgm:spPr>
        <a:noFill/>
        <a:ln>
          <a:solidFill>
            <a:srgbClr val="00A79D"/>
          </a:solidFill>
        </a:ln>
        <a:effectLst/>
      </dgm:spPr>
      <dgm:t>
        <a:bodyPr/>
        <a:lstStyle/>
        <a:p>
          <a:r>
            <a:rPr lang="kk-KZ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Защита инвестиций</a:t>
          </a: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3159815-B6F2-4100-BD2F-8021A72B7538}" type="parTrans" cxnId="{6476F1C8-F90B-487A-944B-E4E1DCD904A0}">
      <dgm:prSet/>
      <dgm:spPr/>
      <dgm:t>
        <a:bodyPr/>
        <a:lstStyle/>
        <a:p>
          <a:endParaRPr lang="ru-RU"/>
        </a:p>
      </dgm:t>
    </dgm:pt>
    <dgm:pt modelId="{3E159971-4CEB-4D56-9135-16917FC0C186}" type="sibTrans" cxnId="{6476F1C8-F90B-487A-944B-E4E1DCD904A0}">
      <dgm:prSet/>
      <dgm:spPr/>
      <dgm:t>
        <a:bodyPr/>
        <a:lstStyle/>
        <a:p>
          <a:endParaRPr lang="ru-RU"/>
        </a:p>
      </dgm:t>
    </dgm:pt>
    <dgm:pt modelId="{C39972E6-7E14-4615-8821-F0FCA38C00D7}" type="pres">
      <dgm:prSet presAssocID="{C320C10F-2FDA-46BB-913B-89A4A173F84D}" presName="Name0" presStyleCnt="0">
        <dgm:presLayoutVars>
          <dgm:dir/>
          <dgm:resizeHandles val="exact"/>
        </dgm:presLayoutVars>
      </dgm:prSet>
      <dgm:spPr/>
    </dgm:pt>
    <dgm:pt modelId="{78724F84-8724-474B-A078-A7A22D35AC34}" type="pres">
      <dgm:prSet presAssocID="{122D88D7-4D8A-4BF2-A6B0-689DFA29318B}" presName="node" presStyleLbl="node1" presStyleIdx="0" presStyleCnt="6" custScaleY="159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3CAF49-0BDA-4642-B1F2-9056C7675BFE}" type="pres">
      <dgm:prSet presAssocID="{96D8925B-FE66-4A75-92DD-07CEA0282361}" presName="sibTrans" presStyleLbl="sibTrans2D1" presStyleIdx="0" presStyleCnt="5" custScaleY="159467"/>
      <dgm:spPr/>
      <dgm:t>
        <a:bodyPr/>
        <a:lstStyle/>
        <a:p>
          <a:endParaRPr lang="ru-RU"/>
        </a:p>
      </dgm:t>
    </dgm:pt>
    <dgm:pt modelId="{ED0E8BD1-FD80-4EE7-9AE5-BC1A18EC36C3}" type="pres">
      <dgm:prSet presAssocID="{96D8925B-FE66-4A75-92DD-07CEA0282361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D0D7394F-5568-4F86-A371-9D912AE2897E}" type="pres">
      <dgm:prSet presAssocID="{C6DD2174-215D-4B75-AEF5-3129AABF14B9}" presName="node" presStyleLbl="node1" presStyleIdx="1" presStyleCnt="6" custScaleY="159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19F9E0-0F6A-45A6-82A0-07ABFB6BEADD}" type="pres">
      <dgm:prSet presAssocID="{B7EF9837-922E-41D6-988E-6E8048343794}" presName="sibTrans" presStyleLbl="sibTrans2D1" presStyleIdx="1" presStyleCnt="5" custScaleY="159467"/>
      <dgm:spPr/>
      <dgm:t>
        <a:bodyPr/>
        <a:lstStyle/>
        <a:p>
          <a:endParaRPr lang="ru-RU"/>
        </a:p>
      </dgm:t>
    </dgm:pt>
    <dgm:pt modelId="{CB2B4B0F-2148-498F-85C4-DCB500CD1CAF}" type="pres">
      <dgm:prSet presAssocID="{B7EF9837-922E-41D6-988E-6E8048343794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CE573D90-BBA2-4925-BBB4-8EC3A4C93B20}" type="pres">
      <dgm:prSet presAssocID="{AF8F72E4-08FD-4ECB-B275-88FD9E33B9AA}" presName="node" presStyleLbl="node1" presStyleIdx="2" presStyleCnt="6" custScaleY="159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7BF70B-E5CB-4087-8F95-F1032728EB39}" type="pres">
      <dgm:prSet presAssocID="{0C462E97-F1E2-42A3-A678-93525C6D3F8D}" presName="sibTrans" presStyleLbl="sibTrans2D1" presStyleIdx="2" presStyleCnt="5" custScaleY="159467"/>
      <dgm:spPr/>
      <dgm:t>
        <a:bodyPr/>
        <a:lstStyle/>
        <a:p>
          <a:endParaRPr lang="ru-RU"/>
        </a:p>
      </dgm:t>
    </dgm:pt>
    <dgm:pt modelId="{3D6E38F5-CDCA-4031-BFDA-E290435E02E8}" type="pres">
      <dgm:prSet presAssocID="{0C462E97-F1E2-42A3-A678-93525C6D3F8D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92C8C9A0-B48E-4477-9742-6E78D8AAD19E}" type="pres">
      <dgm:prSet presAssocID="{08D72B8E-1190-4A97-A2DB-76414767DC15}" presName="node" presStyleLbl="node1" presStyleIdx="3" presStyleCnt="6" custScaleY="159467" custLinFactNeighborX="-8825" custLinFactNeighborY="-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DDA4B-B1F9-4F1E-BE66-F7892991D35F}" type="pres">
      <dgm:prSet presAssocID="{8E4E078E-DC7E-4A59-85D0-B31D28FC4901}" presName="sibTrans" presStyleLbl="sibTrans2D1" presStyleIdx="3" presStyleCnt="5" custScaleY="159467"/>
      <dgm:spPr/>
      <dgm:t>
        <a:bodyPr/>
        <a:lstStyle/>
        <a:p>
          <a:endParaRPr lang="ru-RU"/>
        </a:p>
      </dgm:t>
    </dgm:pt>
    <dgm:pt modelId="{233F81C4-5B60-49F0-9DCE-E1C9C9F35FDC}" type="pres">
      <dgm:prSet presAssocID="{8E4E078E-DC7E-4A59-85D0-B31D28FC490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2110C2F6-13F5-4B1F-BA6F-DFDB749FF1EE}" type="pres">
      <dgm:prSet presAssocID="{11597233-7D61-416A-9F84-65F1E6D1FF5C}" presName="node" presStyleLbl="node1" presStyleIdx="4" presStyleCnt="6" custScaleY="159467" custLinFactNeighborX="-8825" custLinFactNeighborY="-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10D2AB-87DE-4E3E-A48A-905A6B08C196}" type="pres">
      <dgm:prSet presAssocID="{F3729D19-F740-4FD8-A4EB-967355BC9B8C}" presName="sibTrans" presStyleLbl="sibTrans2D1" presStyleIdx="4" presStyleCnt="5" custScaleY="159467"/>
      <dgm:spPr/>
      <dgm:t>
        <a:bodyPr/>
        <a:lstStyle/>
        <a:p>
          <a:endParaRPr lang="ru-RU"/>
        </a:p>
      </dgm:t>
    </dgm:pt>
    <dgm:pt modelId="{109DD4EE-4CF7-4992-936A-3984EBD7D8DC}" type="pres">
      <dgm:prSet presAssocID="{F3729D19-F740-4FD8-A4EB-967355BC9B8C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7013625F-2A38-4B24-B9F9-34403FD914A0}" type="pres">
      <dgm:prSet presAssocID="{D43B8DE5-D28D-4489-9D85-EED61234D6FB}" presName="node" presStyleLbl="node1" presStyleIdx="5" presStyleCnt="6" custScaleY="159467" custLinFactNeighborX="-8825" custLinFactNeighborY="-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4C70A8-A396-4AF0-9EF2-0240965533BA}" srcId="{C320C10F-2FDA-46BB-913B-89A4A173F84D}" destId="{AF8F72E4-08FD-4ECB-B275-88FD9E33B9AA}" srcOrd="2" destOrd="0" parTransId="{49A3E165-4BBF-46EC-8B9D-CD57D19E514A}" sibTransId="{0C462E97-F1E2-42A3-A678-93525C6D3F8D}"/>
    <dgm:cxn modelId="{14C43AF3-F6B2-4405-B089-EE41CADE1BB1}" type="presOf" srcId="{D43B8DE5-D28D-4489-9D85-EED61234D6FB}" destId="{7013625F-2A38-4B24-B9F9-34403FD914A0}" srcOrd="0" destOrd="0" presId="urn:microsoft.com/office/officeart/2005/8/layout/process1"/>
    <dgm:cxn modelId="{041EC4FE-9822-4D1B-A4F0-490CCE07CF2A}" type="presOf" srcId="{8E4E078E-DC7E-4A59-85D0-B31D28FC4901}" destId="{C38DDA4B-B1F9-4F1E-BE66-F7892991D35F}" srcOrd="0" destOrd="0" presId="urn:microsoft.com/office/officeart/2005/8/layout/process1"/>
    <dgm:cxn modelId="{8AA50013-2F44-44C9-AC39-FABB82559ACB}" type="presOf" srcId="{B7EF9837-922E-41D6-988E-6E8048343794}" destId="{4819F9E0-0F6A-45A6-82A0-07ABFB6BEADD}" srcOrd="0" destOrd="0" presId="urn:microsoft.com/office/officeart/2005/8/layout/process1"/>
    <dgm:cxn modelId="{2F344256-0674-47CD-A2F0-477263DEEB13}" type="presOf" srcId="{8E4E078E-DC7E-4A59-85D0-B31D28FC4901}" destId="{233F81C4-5B60-49F0-9DCE-E1C9C9F35FDC}" srcOrd="1" destOrd="0" presId="urn:microsoft.com/office/officeart/2005/8/layout/process1"/>
    <dgm:cxn modelId="{F6C53DB4-64F6-4614-A2CB-D92F8E8FA182}" type="presOf" srcId="{96D8925B-FE66-4A75-92DD-07CEA0282361}" destId="{F13CAF49-0BDA-4642-B1F2-9056C7675BFE}" srcOrd="0" destOrd="0" presId="urn:microsoft.com/office/officeart/2005/8/layout/process1"/>
    <dgm:cxn modelId="{E0D075BD-2C81-422C-936A-AF6961710CAA}" type="presOf" srcId="{11597233-7D61-416A-9F84-65F1E6D1FF5C}" destId="{2110C2F6-13F5-4B1F-BA6F-DFDB749FF1EE}" srcOrd="0" destOrd="0" presId="urn:microsoft.com/office/officeart/2005/8/layout/process1"/>
    <dgm:cxn modelId="{EE5289DA-2B11-4050-8EFB-847D66119155}" srcId="{C320C10F-2FDA-46BB-913B-89A4A173F84D}" destId="{08D72B8E-1190-4A97-A2DB-76414767DC15}" srcOrd="3" destOrd="0" parTransId="{E9D13C42-E36F-47A4-885B-00B946F5D553}" sibTransId="{8E4E078E-DC7E-4A59-85D0-B31D28FC4901}"/>
    <dgm:cxn modelId="{7CCC9701-26E7-4E43-AD17-EEBA5A963BC1}" type="presOf" srcId="{08D72B8E-1190-4A97-A2DB-76414767DC15}" destId="{92C8C9A0-B48E-4477-9742-6E78D8AAD19E}" srcOrd="0" destOrd="0" presId="urn:microsoft.com/office/officeart/2005/8/layout/process1"/>
    <dgm:cxn modelId="{4ACFE84E-74AD-4F6E-8C98-00B9785F6C70}" type="presOf" srcId="{0C462E97-F1E2-42A3-A678-93525C6D3F8D}" destId="{3D6E38F5-CDCA-4031-BFDA-E290435E02E8}" srcOrd="1" destOrd="0" presId="urn:microsoft.com/office/officeart/2005/8/layout/process1"/>
    <dgm:cxn modelId="{9BDEBC0B-5ED1-40DB-96DD-1D6B555D6E7F}" srcId="{C320C10F-2FDA-46BB-913B-89A4A173F84D}" destId="{C6DD2174-215D-4B75-AEF5-3129AABF14B9}" srcOrd="1" destOrd="0" parTransId="{69A1ACB8-4EC0-44E1-8E4A-73DC87420F98}" sibTransId="{B7EF9837-922E-41D6-988E-6E8048343794}"/>
    <dgm:cxn modelId="{B6321B06-B795-4411-98CF-F1DDCF3F2145}" type="presOf" srcId="{B7EF9837-922E-41D6-988E-6E8048343794}" destId="{CB2B4B0F-2148-498F-85C4-DCB500CD1CAF}" srcOrd="1" destOrd="0" presId="urn:microsoft.com/office/officeart/2005/8/layout/process1"/>
    <dgm:cxn modelId="{0EE4AB62-A07F-4C31-A775-7C09A560FAAA}" type="presOf" srcId="{96D8925B-FE66-4A75-92DD-07CEA0282361}" destId="{ED0E8BD1-FD80-4EE7-9AE5-BC1A18EC36C3}" srcOrd="1" destOrd="0" presId="urn:microsoft.com/office/officeart/2005/8/layout/process1"/>
    <dgm:cxn modelId="{1A1ACA65-CCCE-4182-98FD-56202A8D302D}" type="presOf" srcId="{C6DD2174-215D-4B75-AEF5-3129AABF14B9}" destId="{D0D7394F-5568-4F86-A371-9D912AE2897E}" srcOrd="0" destOrd="0" presId="urn:microsoft.com/office/officeart/2005/8/layout/process1"/>
    <dgm:cxn modelId="{6476F1C8-F90B-487A-944B-E4E1DCD904A0}" srcId="{C320C10F-2FDA-46BB-913B-89A4A173F84D}" destId="{D43B8DE5-D28D-4489-9D85-EED61234D6FB}" srcOrd="5" destOrd="0" parTransId="{53159815-B6F2-4100-BD2F-8021A72B7538}" sibTransId="{3E159971-4CEB-4D56-9135-16917FC0C186}"/>
    <dgm:cxn modelId="{7432228C-12D4-400C-9630-85A6CE87535C}" type="presOf" srcId="{0C462E97-F1E2-42A3-A678-93525C6D3F8D}" destId="{EE7BF70B-E5CB-4087-8F95-F1032728EB39}" srcOrd="0" destOrd="0" presId="urn:microsoft.com/office/officeart/2005/8/layout/process1"/>
    <dgm:cxn modelId="{4EFC6344-A784-4906-912F-BEBEC6D20FDD}" type="presOf" srcId="{122D88D7-4D8A-4BF2-A6B0-689DFA29318B}" destId="{78724F84-8724-474B-A078-A7A22D35AC34}" srcOrd="0" destOrd="0" presId="urn:microsoft.com/office/officeart/2005/8/layout/process1"/>
    <dgm:cxn modelId="{1C3A43F6-3F61-408F-9256-D998611F3924}" type="presOf" srcId="{C320C10F-2FDA-46BB-913B-89A4A173F84D}" destId="{C39972E6-7E14-4615-8821-F0FCA38C00D7}" srcOrd="0" destOrd="0" presId="urn:microsoft.com/office/officeart/2005/8/layout/process1"/>
    <dgm:cxn modelId="{0A3F7FF6-44C0-406E-8F07-60A61A52472D}" type="presOf" srcId="{F3729D19-F740-4FD8-A4EB-967355BC9B8C}" destId="{5310D2AB-87DE-4E3E-A48A-905A6B08C196}" srcOrd="0" destOrd="0" presId="urn:microsoft.com/office/officeart/2005/8/layout/process1"/>
    <dgm:cxn modelId="{91C7502B-C70B-456E-94FE-49CFCE910B86}" srcId="{C320C10F-2FDA-46BB-913B-89A4A173F84D}" destId="{11597233-7D61-416A-9F84-65F1E6D1FF5C}" srcOrd="4" destOrd="0" parTransId="{E5777CD0-48F1-4D19-8509-4FB1CF4E7185}" sibTransId="{F3729D19-F740-4FD8-A4EB-967355BC9B8C}"/>
    <dgm:cxn modelId="{0C7C6694-C388-4AFD-B69D-C9E6A3A0604F}" type="presOf" srcId="{F3729D19-F740-4FD8-A4EB-967355BC9B8C}" destId="{109DD4EE-4CF7-4992-936A-3984EBD7D8DC}" srcOrd="1" destOrd="0" presId="urn:microsoft.com/office/officeart/2005/8/layout/process1"/>
    <dgm:cxn modelId="{71831A17-3C54-48D0-99E0-105BD1BCB5AF}" srcId="{C320C10F-2FDA-46BB-913B-89A4A173F84D}" destId="{122D88D7-4D8A-4BF2-A6B0-689DFA29318B}" srcOrd="0" destOrd="0" parTransId="{49E23381-CF6D-4D68-8D81-679F0EDB5984}" sibTransId="{96D8925B-FE66-4A75-92DD-07CEA0282361}"/>
    <dgm:cxn modelId="{60A6CFCE-52C4-4E64-813C-0D8CC73B76AD}" type="presOf" srcId="{AF8F72E4-08FD-4ECB-B275-88FD9E33B9AA}" destId="{CE573D90-BBA2-4925-BBB4-8EC3A4C93B20}" srcOrd="0" destOrd="0" presId="urn:microsoft.com/office/officeart/2005/8/layout/process1"/>
    <dgm:cxn modelId="{79EDF585-8C3C-4675-9BFF-A514BB45501D}" type="presParOf" srcId="{C39972E6-7E14-4615-8821-F0FCA38C00D7}" destId="{78724F84-8724-474B-A078-A7A22D35AC34}" srcOrd="0" destOrd="0" presId="urn:microsoft.com/office/officeart/2005/8/layout/process1"/>
    <dgm:cxn modelId="{F8B5BCE4-B375-4045-8D60-1BC4892C5158}" type="presParOf" srcId="{C39972E6-7E14-4615-8821-F0FCA38C00D7}" destId="{F13CAF49-0BDA-4642-B1F2-9056C7675BFE}" srcOrd="1" destOrd="0" presId="urn:microsoft.com/office/officeart/2005/8/layout/process1"/>
    <dgm:cxn modelId="{6BD7E76D-2B6B-48B1-A907-8BED4DFE6AB7}" type="presParOf" srcId="{F13CAF49-0BDA-4642-B1F2-9056C7675BFE}" destId="{ED0E8BD1-FD80-4EE7-9AE5-BC1A18EC36C3}" srcOrd="0" destOrd="0" presId="urn:microsoft.com/office/officeart/2005/8/layout/process1"/>
    <dgm:cxn modelId="{92AE51D4-506A-40A6-9F09-052B9CF7879B}" type="presParOf" srcId="{C39972E6-7E14-4615-8821-F0FCA38C00D7}" destId="{D0D7394F-5568-4F86-A371-9D912AE2897E}" srcOrd="2" destOrd="0" presId="urn:microsoft.com/office/officeart/2005/8/layout/process1"/>
    <dgm:cxn modelId="{0B9DBAB8-388B-493C-8EC3-DF9D589271F0}" type="presParOf" srcId="{C39972E6-7E14-4615-8821-F0FCA38C00D7}" destId="{4819F9E0-0F6A-45A6-82A0-07ABFB6BEADD}" srcOrd="3" destOrd="0" presId="urn:microsoft.com/office/officeart/2005/8/layout/process1"/>
    <dgm:cxn modelId="{3C874B42-DA72-4731-A92C-71BB45841C0F}" type="presParOf" srcId="{4819F9E0-0F6A-45A6-82A0-07ABFB6BEADD}" destId="{CB2B4B0F-2148-498F-85C4-DCB500CD1CAF}" srcOrd="0" destOrd="0" presId="urn:microsoft.com/office/officeart/2005/8/layout/process1"/>
    <dgm:cxn modelId="{63DEEA11-544A-47FB-9945-0377D8574E9F}" type="presParOf" srcId="{C39972E6-7E14-4615-8821-F0FCA38C00D7}" destId="{CE573D90-BBA2-4925-BBB4-8EC3A4C93B20}" srcOrd="4" destOrd="0" presId="urn:microsoft.com/office/officeart/2005/8/layout/process1"/>
    <dgm:cxn modelId="{8601F76F-33B1-4144-8324-7BCCA79A2089}" type="presParOf" srcId="{C39972E6-7E14-4615-8821-F0FCA38C00D7}" destId="{EE7BF70B-E5CB-4087-8F95-F1032728EB39}" srcOrd="5" destOrd="0" presId="urn:microsoft.com/office/officeart/2005/8/layout/process1"/>
    <dgm:cxn modelId="{94672F7B-9B0F-442E-8128-909848451CD6}" type="presParOf" srcId="{EE7BF70B-E5CB-4087-8F95-F1032728EB39}" destId="{3D6E38F5-CDCA-4031-BFDA-E290435E02E8}" srcOrd="0" destOrd="0" presId="urn:microsoft.com/office/officeart/2005/8/layout/process1"/>
    <dgm:cxn modelId="{212CFD54-5EE4-42D3-AC3A-E9C62D62F0CF}" type="presParOf" srcId="{C39972E6-7E14-4615-8821-F0FCA38C00D7}" destId="{92C8C9A0-B48E-4477-9742-6E78D8AAD19E}" srcOrd="6" destOrd="0" presId="urn:microsoft.com/office/officeart/2005/8/layout/process1"/>
    <dgm:cxn modelId="{DFB7BAB8-505D-4F08-A4F9-8BC9EB4430BA}" type="presParOf" srcId="{C39972E6-7E14-4615-8821-F0FCA38C00D7}" destId="{C38DDA4B-B1F9-4F1E-BE66-F7892991D35F}" srcOrd="7" destOrd="0" presId="urn:microsoft.com/office/officeart/2005/8/layout/process1"/>
    <dgm:cxn modelId="{E465A069-49FA-4151-AC88-E205715F9E58}" type="presParOf" srcId="{C38DDA4B-B1F9-4F1E-BE66-F7892991D35F}" destId="{233F81C4-5B60-49F0-9DCE-E1C9C9F35FDC}" srcOrd="0" destOrd="0" presId="urn:microsoft.com/office/officeart/2005/8/layout/process1"/>
    <dgm:cxn modelId="{72DABDAA-5E06-41EB-BD61-741F9F4A4A44}" type="presParOf" srcId="{C39972E6-7E14-4615-8821-F0FCA38C00D7}" destId="{2110C2F6-13F5-4B1F-BA6F-DFDB749FF1EE}" srcOrd="8" destOrd="0" presId="urn:microsoft.com/office/officeart/2005/8/layout/process1"/>
    <dgm:cxn modelId="{62E113CB-F2E2-476C-A7CF-631C7C75C080}" type="presParOf" srcId="{C39972E6-7E14-4615-8821-F0FCA38C00D7}" destId="{5310D2AB-87DE-4E3E-A48A-905A6B08C196}" srcOrd="9" destOrd="0" presId="urn:microsoft.com/office/officeart/2005/8/layout/process1"/>
    <dgm:cxn modelId="{1B7E1CBA-02F8-4E4B-9FB4-97A663E15D76}" type="presParOf" srcId="{5310D2AB-87DE-4E3E-A48A-905A6B08C196}" destId="{109DD4EE-4CF7-4992-936A-3984EBD7D8DC}" srcOrd="0" destOrd="0" presId="urn:microsoft.com/office/officeart/2005/8/layout/process1"/>
    <dgm:cxn modelId="{36F71F8C-52A5-402E-A749-097A068D6901}" type="presParOf" srcId="{C39972E6-7E14-4615-8821-F0FCA38C00D7}" destId="{7013625F-2A38-4B24-B9F9-34403FD914A0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24F84-8724-474B-A078-A7A22D35AC34}">
      <dsp:nvSpPr>
        <dsp:cNvPr id="0" name=""/>
        <dsp:cNvSpPr/>
      </dsp:nvSpPr>
      <dsp:spPr>
        <a:xfrm>
          <a:off x="5672" y="463396"/>
          <a:ext cx="1450637" cy="2306963"/>
        </a:xfrm>
        <a:prstGeom prst="roundRect">
          <a:avLst>
            <a:gd name="adj" fmla="val 10000"/>
          </a:avLst>
        </a:prstGeom>
        <a:noFill/>
        <a:ln>
          <a:solidFill>
            <a:srgbClr val="00A79D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Высокие административные барьеры при инициации проектов частным сектором</a:t>
          </a:r>
        </a:p>
      </dsp:txBody>
      <dsp:txXfrm>
        <a:off x="48160" y="505884"/>
        <a:ext cx="1365661" cy="2221987"/>
      </dsp:txXfrm>
    </dsp:sp>
    <dsp:sp modelId="{F13CAF49-0BDA-4642-B1F2-9056C7675BFE}">
      <dsp:nvSpPr>
        <dsp:cNvPr id="0" name=""/>
        <dsp:cNvSpPr/>
      </dsp:nvSpPr>
      <dsp:spPr>
        <a:xfrm>
          <a:off x="1601373" y="1330030"/>
          <a:ext cx="307535" cy="573695"/>
        </a:xfrm>
        <a:prstGeom prst="rightArrow">
          <a:avLst>
            <a:gd name="adj1" fmla="val 60000"/>
            <a:gd name="adj2" fmla="val 50000"/>
          </a:avLst>
        </a:prstGeom>
        <a:solidFill>
          <a:srgbClr val="00A79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>
            <a:solidFill>
              <a:srgbClr val="00A79D"/>
            </a:solidFill>
          </a:endParaRPr>
        </a:p>
      </dsp:txBody>
      <dsp:txXfrm>
        <a:off x="1601373" y="1444769"/>
        <a:ext cx="215275" cy="344217"/>
      </dsp:txXfrm>
    </dsp:sp>
    <dsp:sp modelId="{D0D7394F-5568-4F86-A371-9D912AE2897E}">
      <dsp:nvSpPr>
        <dsp:cNvPr id="0" name=""/>
        <dsp:cNvSpPr/>
      </dsp:nvSpPr>
      <dsp:spPr>
        <a:xfrm>
          <a:off x="2036565" y="463396"/>
          <a:ext cx="1450637" cy="2306963"/>
        </a:xfrm>
        <a:prstGeom prst="roundRect">
          <a:avLst>
            <a:gd name="adj" fmla="val 10000"/>
          </a:avLst>
        </a:prstGeom>
        <a:noFill/>
        <a:ln>
          <a:solidFill>
            <a:srgbClr val="00A79D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kern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Текущая тарифная политика не предусматривает расходы по амортизационные и капитальные затраты</a:t>
          </a:r>
          <a:endParaRPr lang="ru-RU" sz="1200" kern="12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079053" y="505884"/>
        <a:ext cx="1365661" cy="2221987"/>
      </dsp:txXfrm>
    </dsp:sp>
    <dsp:sp modelId="{4819F9E0-0F6A-45A6-82A0-07ABFB6BEADD}">
      <dsp:nvSpPr>
        <dsp:cNvPr id="0" name=""/>
        <dsp:cNvSpPr/>
      </dsp:nvSpPr>
      <dsp:spPr>
        <a:xfrm>
          <a:off x="3632267" y="1330030"/>
          <a:ext cx="307535" cy="573695"/>
        </a:xfrm>
        <a:prstGeom prst="rightArrow">
          <a:avLst>
            <a:gd name="adj1" fmla="val 60000"/>
            <a:gd name="adj2" fmla="val 50000"/>
          </a:avLst>
        </a:prstGeom>
        <a:solidFill>
          <a:srgbClr val="00A79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>
            <a:solidFill>
              <a:srgbClr val="00A79D"/>
            </a:solidFill>
          </a:endParaRPr>
        </a:p>
      </dsp:txBody>
      <dsp:txXfrm>
        <a:off x="3632267" y="1444769"/>
        <a:ext cx="215275" cy="344217"/>
      </dsp:txXfrm>
    </dsp:sp>
    <dsp:sp modelId="{CE573D90-BBA2-4925-BBB4-8EC3A4C93B20}">
      <dsp:nvSpPr>
        <dsp:cNvPr id="0" name=""/>
        <dsp:cNvSpPr/>
      </dsp:nvSpPr>
      <dsp:spPr>
        <a:xfrm>
          <a:off x="4067458" y="463396"/>
          <a:ext cx="1450637" cy="2306963"/>
        </a:xfrm>
        <a:prstGeom prst="roundRect">
          <a:avLst>
            <a:gd name="adj" fmla="val 10000"/>
          </a:avLst>
        </a:prstGeom>
        <a:noFill/>
        <a:ln>
          <a:solidFill>
            <a:srgbClr val="00A79D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kern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Большой разрыв стоимости медицинских услуг между государственным и частным сектором</a:t>
          </a:r>
          <a:endParaRPr lang="ru-RU" sz="1200" kern="12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4109946" y="505884"/>
        <a:ext cx="1365661" cy="2221987"/>
      </dsp:txXfrm>
    </dsp:sp>
    <dsp:sp modelId="{EE7BF70B-E5CB-4087-8F95-F1032728EB39}">
      <dsp:nvSpPr>
        <dsp:cNvPr id="0" name=""/>
        <dsp:cNvSpPr/>
      </dsp:nvSpPr>
      <dsp:spPr>
        <a:xfrm rot="21589424">
          <a:off x="5650357" y="1326961"/>
          <a:ext cx="280396" cy="573695"/>
        </a:xfrm>
        <a:prstGeom prst="rightArrow">
          <a:avLst>
            <a:gd name="adj1" fmla="val 60000"/>
            <a:gd name="adj2" fmla="val 50000"/>
          </a:avLst>
        </a:prstGeom>
        <a:solidFill>
          <a:srgbClr val="00A79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>
            <a:solidFill>
              <a:srgbClr val="00A79D"/>
            </a:solidFill>
          </a:endParaRPr>
        </a:p>
      </dsp:txBody>
      <dsp:txXfrm>
        <a:off x="5650357" y="1441829"/>
        <a:ext cx="196277" cy="344217"/>
      </dsp:txXfrm>
    </dsp:sp>
    <dsp:sp modelId="{92C8C9A0-B48E-4477-9742-6E78D8AAD19E}">
      <dsp:nvSpPr>
        <dsp:cNvPr id="0" name=""/>
        <dsp:cNvSpPr/>
      </dsp:nvSpPr>
      <dsp:spPr>
        <a:xfrm>
          <a:off x="6047144" y="457306"/>
          <a:ext cx="1450637" cy="2306963"/>
        </a:xfrm>
        <a:prstGeom prst="roundRect">
          <a:avLst>
            <a:gd name="adj" fmla="val 10000"/>
          </a:avLst>
        </a:prstGeom>
        <a:noFill/>
        <a:ln>
          <a:solidFill>
            <a:srgbClr val="00A79D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kern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Низкая рентабельность стоимости медицинских услуг</a:t>
          </a:r>
          <a:endParaRPr lang="ru-RU" sz="1200" kern="12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6089632" y="499794"/>
        <a:ext cx="1365661" cy="2221987"/>
      </dsp:txXfrm>
    </dsp:sp>
    <dsp:sp modelId="{C38DDA4B-B1F9-4F1E-BE66-F7892991D35F}">
      <dsp:nvSpPr>
        <dsp:cNvPr id="0" name=""/>
        <dsp:cNvSpPr/>
      </dsp:nvSpPr>
      <dsp:spPr>
        <a:xfrm>
          <a:off x="7642845" y="1323940"/>
          <a:ext cx="307535" cy="573695"/>
        </a:xfrm>
        <a:prstGeom prst="rightArrow">
          <a:avLst>
            <a:gd name="adj1" fmla="val 60000"/>
            <a:gd name="adj2" fmla="val 50000"/>
          </a:avLst>
        </a:prstGeom>
        <a:solidFill>
          <a:srgbClr val="00A79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>
            <a:solidFill>
              <a:srgbClr val="00A79D"/>
            </a:solidFill>
          </a:endParaRPr>
        </a:p>
      </dsp:txBody>
      <dsp:txXfrm>
        <a:off x="7642845" y="1438679"/>
        <a:ext cx="215275" cy="344217"/>
      </dsp:txXfrm>
    </dsp:sp>
    <dsp:sp modelId="{2110C2F6-13F5-4B1F-BA6F-DFDB749FF1EE}">
      <dsp:nvSpPr>
        <dsp:cNvPr id="0" name=""/>
        <dsp:cNvSpPr/>
      </dsp:nvSpPr>
      <dsp:spPr>
        <a:xfrm>
          <a:off x="8078037" y="457306"/>
          <a:ext cx="1450637" cy="2306963"/>
        </a:xfrm>
        <a:prstGeom prst="roundRect">
          <a:avLst>
            <a:gd name="adj" fmla="val 10000"/>
          </a:avLst>
        </a:prstGeom>
        <a:noFill/>
        <a:ln>
          <a:solidFill>
            <a:srgbClr val="00A79D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kern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Отсутствие единого окна</a:t>
          </a:r>
          <a:endParaRPr lang="ru-RU" sz="1200" kern="12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8120525" y="499794"/>
        <a:ext cx="1365661" cy="2221987"/>
      </dsp:txXfrm>
    </dsp:sp>
    <dsp:sp modelId="{5310D2AB-87DE-4E3E-A48A-905A6B08C196}">
      <dsp:nvSpPr>
        <dsp:cNvPr id="0" name=""/>
        <dsp:cNvSpPr/>
      </dsp:nvSpPr>
      <dsp:spPr>
        <a:xfrm>
          <a:off x="9673739" y="1323940"/>
          <a:ext cx="307535" cy="573695"/>
        </a:xfrm>
        <a:prstGeom prst="rightArrow">
          <a:avLst>
            <a:gd name="adj1" fmla="val 60000"/>
            <a:gd name="adj2" fmla="val 50000"/>
          </a:avLst>
        </a:prstGeom>
        <a:solidFill>
          <a:srgbClr val="00A79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>
            <a:solidFill>
              <a:srgbClr val="00A79D"/>
            </a:solidFill>
          </a:endParaRPr>
        </a:p>
      </dsp:txBody>
      <dsp:txXfrm>
        <a:off x="9673739" y="1438679"/>
        <a:ext cx="215275" cy="344217"/>
      </dsp:txXfrm>
    </dsp:sp>
    <dsp:sp modelId="{7013625F-2A38-4B24-B9F9-34403FD914A0}">
      <dsp:nvSpPr>
        <dsp:cNvPr id="0" name=""/>
        <dsp:cNvSpPr/>
      </dsp:nvSpPr>
      <dsp:spPr>
        <a:xfrm>
          <a:off x="10108930" y="457306"/>
          <a:ext cx="1450637" cy="2306963"/>
        </a:xfrm>
        <a:prstGeom prst="roundRect">
          <a:avLst>
            <a:gd name="adj" fmla="val 10000"/>
          </a:avLst>
        </a:prstGeom>
        <a:noFill/>
        <a:ln>
          <a:solidFill>
            <a:srgbClr val="00A79D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kern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Защита инвестиций</a:t>
          </a:r>
          <a:endParaRPr lang="ru-RU" sz="1200" kern="12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0151418" y="499794"/>
        <a:ext cx="1365661" cy="2221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0.80333</cdr:x>
      <cdr:y>0.33365</cdr:y>
    </cdr:from>
    <cdr:to>
      <cdr:x>0.96116</cdr:x>
      <cdr:y>0.44455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98797" y="648100"/>
          <a:ext cx="687407" cy="2154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432054" rtl="0" eaLnBrk="1" latinLnBrk="0" hangingPunct="1">
            <a:defRPr sz="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216027" algn="l" defTabSz="432054" rtl="0" eaLnBrk="1" latinLnBrk="0" hangingPunct="1">
            <a:defRPr sz="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432054" algn="l" defTabSz="432054" rtl="0" eaLnBrk="1" latinLnBrk="0" hangingPunct="1">
            <a:defRPr sz="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648081" algn="l" defTabSz="432054" rtl="0" eaLnBrk="1" latinLnBrk="0" hangingPunct="1">
            <a:defRPr sz="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864108" algn="l" defTabSz="432054" rtl="0" eaLnBrk="1" latinLnBrk="0" hangingPunct="1">
            <a:defRPr sz="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1080135" algn="l" defTabSz="432054" rtl="0" eaLnBrk="1" latinLnBrk="0" hangingPunct="1">
            <a:defRPr sz="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1296162" algn="l" defTabSz="432054" rtl="0" eaLnBrk="1" latinLnBrk="0" hangingPunct="1">
            <a:defRPr sz="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1512189" algn="l" defTabSz="432054" rtl="0" eaLnBrk="1" latinLnBrk="0" hangingPunct="1">
            <a:defRPr sz="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1728216" algn="l" defTabSz="432054" rtl="0" eaLnBrk="1" latinLnBrk="0" hangingPunct="1">
            <a:defRPr sz="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662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Частные  </a:t>
          </a:r>
          <a:br>
            <a:rPr lang="ru-RU" sz="662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662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45 %</a:t>
          </a:r>
        </a:p>
        <a:p xmlns:a="http://schemas.openxmlformats.org/drawingml/2006/main">
          <a:pPr algn="ctr"/>
          <a:endParaRPr lang="ru-RU" sz="662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0.80827</cdr:x>
      <cdr:y>0.63434</cdr:y>
    </cdr:from>
    <cdr:to>
      <cdr:x>0.96486</cdr:x>
      <cdr:y>0.74029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656322" y="1472476"/>
          <a:ext cx="514620" cy="2459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432054" rtl="0" eaLnBrk="1" latinLnBrk="0" hangingPunct="1">
            <a:defRPr sz="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216027" algn="l" defTabSz="432054" rtl="0" eaLnBrk="1" latinLnBrk="0" hangingPunct="1">
            <a:defRPr sz="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432054" algn="l" defTabSz="432054" rtl="0" eaLnBrk="1" latinLnBrk="0" hangingPunct="1">
            <a:defRPr sz="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648081" algn="l" defTabSz="432054" rtl="0" eaLnBrk="1" latinLnBrk="0" hangingPunct="1">
            <a:defRPr sz="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864108" algn="l" defTabSz="432054" rtl="0" eaLnBrk="1" latinLnBrk="0" hangingPunct="1">
            <a:defRPr sz="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1080135" algn="l" defTabSz="432054" rtl="0" eaLnBrk="1" latinLnBrk="0" hangingPunct="1">
            <a:defRPr sz="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1296162" algn="l" defTabSz="432054" rtl="0" eaLnBrk="1" latinLnBrk="0" hangingPunct="1">
            <a:defRPr sz="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1512189" algn="l" defTabSz="432054" rtl="0" eaLnBrk="1" latinLnBrk="0" hangingPunct="1">
            <a:defRPr sz="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1728216" algn="l" defTabSz="432054" rtl="0" eaLnBrk="1" latinLnBrk="0" hangingPunct="1">
            <a:defRPr sz="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662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Бюджет </a:t>
          </a:r>
          <a:br>
            <a:rPr lang="ru-RU" sz="662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662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55 %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0.68224</cdr:x>
      <cdr:y>0.09254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0" y="0"/>
          <a:ext cx="2971417" cy="1797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>
              <a:latin typeface="Arial Narrow" panose="020B0606020202030204" pitchFamily="34" charset="0"/>
            </a:rPr>
            <a:t>Динамика роста инвестиций</a:t>
          </a:r>
        </a:p>
      </cdr:txBody>
    </cdr:sp>
  </cdr:relSizeAnchor>
  <cdr:relSizeAnchor xmlns:cdr="http://schemas.openxmlformats.org/drawingml/2006/chartDrawing">
    <cdr:from>
      <cdr:x>0.23585</cdr:x>
      <cdr:y>0.45549</cdr:y>
    </cdr:from>
    <cdr:to>
      <cdr:x>0.38207</cdr:x>
      <cdr:y>0.58976</cdr:y>
    </cdr:to>
    <cdr:sp macro="" textlink="">
      <cdr:nvSpPr>
        <cdr:cNvPr id="33" name="TextBox 1"/>
        <cdr:cNvSpPr txBox="1"/>
      </cdr:nvSpPr>
      <cdr:spPr>
        <a:xfrm xmlns:a="http://schemas.openxmlformats.org/drawingml/2006/main">
          <a:off x="1027201" y="884774"/>
          <a:ext cx="636841" cy="2608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Частные  </a:t>
          </a:r>
          <a:br>
            <a:rPr lang="ru-RU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46 %</a:t>
          </a:r>
        </a:p>
        <a:p xmlns:a="http://schemas.openxmlformats.org/drawingml/2006/main">
          <a:pPr algn="ctr"/>
          <a:endParaRPr lang="ru-RU" sz="140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0.42689</cdr:x>
      <cdr:y>0.33903</cdr:y>
    </cdr:from>
    <cdr:to>
      <cdr:x>0.57311</cdr:x>
      <cdr:y>0.50031</cdr:y>
    </cdr:to>
    <cdr:sp macro="" textlink="">
      <cdr:nvSpPr>
        <cdr:cNvPr id="34" name="TextBox 1"/>
        <cdr:cNvSpPr txBox="1"/>
      </cdr:nvSpPr>
      <cdr:spPr>
        <a:xfrm xmlns:a="http://schemas.openxmlformats.org/drawingml/2006/main">
          <a:off x="1859261" y="658559"/>
          <a:ext cx="636842" cy="313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Частные  </a:t>
          </a:r>
          <a:br>
            <a:rPr lang="ru-RU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37 %</a:t>
          </a:r>
        </a:p>
        <a:p xmlns:a="http://schemas.openxmlformats.org/drawingml/2006/main">
          <a:pPr algn="ctr"/>
          <a:endParaRPr lang="ru-RU" sz="140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0.61555</cdr:x>
      <cdr:y>0.30763</cdr:y>
    </cdr:from>
    <cdr:to>
      <cdr:x>0.76177</cdr:x>
      <cdr:y>0.46324</cdr:y>
    </cdr:to>
    <cdr:sp macro="" textlink="">
      <cdr:nvSpPr>
        <cdr:cNvPr id="35" name="TextBox 1"/>
        <cdr:cNvSpPr txBox="1"/>
      </cdr:nvSpPr>
      <cdr:spPr>
        <a:xfrm xmlns:a="http://schemas.openxmlformats.org/drawingml/2006/main">
          <a:off x="2680945" y="597557"/>
          <a:ext cx="636841" cy="3022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Частные  </a:t>
          </a:r>
          <a:br>
            <a:rPr lang="ru-RU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40 %</a:t>
          </a:r>
        </a:p>
        <a:p xmlns:a="http://schemas.openxmlformats.org/drawingml/2006/main">
          <a:pPr algn="ctr"/>
          <a:endParaRPr lang="ru-RU" sz="140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0.22349</cdr:x>
      <cdr:y>0.65134</cdr:y>
    </cdr:from>
    <cdr:to>
      <cdr:x>0.39245</cdr:x>
      <cdr:y>0.78653</cdr:y>
    </cdr:to>
    <cdr:sp macro="" textlink="">
      <cdr:nvSpPr>
        <cdr:cNvPr id="36" name="TextBox 1"/>
        <cdr:cNvSpPr txBox="1"/>
      </cdr:nvSpPr>
      <cdr:spPr>
        <a:xfrm xmlns:a="http://schemas.openxmlformats.org/drawingml/2006/main">
          <a:off x="872588" y="1305609"/>
          <a:ext cx="659682" cy="270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Бюджет </a:t>
          </a:r>
          <a:br>
            <a:rPr lang="ru-RU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54 %</a:t>
          </a:r>
        </a:p>
      </cdr:txBody>
    </cdr:sp>
  </cdr:relSizeAnchor>
  <cdr:relSizeAnchor xmlns:cdr="http://schemas.openxmlformats.org/drawingml/2006/chartDrawing">
    <cdr:from>
      <cdr:x>0.41448</cdr:x>
      <cdr:y>0.63432</cdr:y>
    </cdr:from>
    <cdr:to>
      <cdr:x>0.58344</cdr:x>
      <cdr:y>0.76951</cdr:y>
    </cdr:to>
    <cdr:sp macro="" textlink="">
      <cdr:nvSpPr>
        <cdr:cNvPr id="37" name="TextBox 1"/>
        <cdr:cNvSpPr txBox="1"/>
      </cdr:nvSpPr>
      <cdr:spPr>
        <a:xfrm xmlns:a="http://schemas.openxmlformats.org/drawingml/2006/main">
          <a:off x="1618311" y="1271500"/>
          <a:ext cx="659682" cy="270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Бюджет </a:t>
          </a:r>
          <a:br>
            <a:rPr lang="ru-RU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63 %</a:t>
          </a:r>
        </a:p>
      </cdr:txBody>
    </cdr:sp>
  </cdr:relSizeAnchor>
  <cdr:relSizeAnchor xmlns:cdr="http://schemas.openxmlformats.org/drawingml/2006/chartDrawing">
    <cdr:from>
      <cdr:x>0.60452</cdr:x>
      <cdr:y>0.5887</cdr:y>
    </cdr:from>
    <cdr:to>
      <cdr:x>0.77348</cdr:x>
      <cdr:y>0.72389</cdr:y>
    </cdr:to>
    <cdr:sp macro="" textlink="">
      <cdr:nvSpPr>
        <cdr:cNvPr id="38" name="TextBox 1"/>
        <cdr:cNvSpPr txBox="1"/>
      </cdr:nvSpPr>
      <cdr:spPr>
        <a:xfrm xmlns:a="http://schemas.openxmlformats.org/drawingml/2006/main">
          <a:off x="2360302" y="1180061"/>
          <a:ext cx="659682" cy="270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Бюджет </a:t>
          </a:r>
          <a:br>
            <a:rPr lang="ru-RU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60 %</a:t>
          </a:r>
        </a:p>
      </cdr:txBody>
    </cdr:sp>
  </cdr:relSizeAnchor>
  <cdr:relSizeAnchor xmlns:cdr="http://schemas.openxmlformats.org/drawingml/2006/chartDrawing">
    <cdr:from>
      <cdr:x>0.02092</cdr:x>
      <cdr:y>0.51726</cdr:y>
    </cdr:from>
    <cdr:to>
      <cdr:x>0.18988</cdr:x>
      <cdr:y>0.65244</cdr:y>
    </cdr:to>
    <cdr:sp macro="" textlink="">
      <cdr:nvSpPr>
        <cdr:cNvPr id="39" name="TextBox 1"/>
        <cdr:cNvSpPr txBox="1"/>
      </cdr:nvSpPr>
      <cdr:spPr>
        <a:xfrm xmlns:a="http://schemas.openxmlformats.org/drawingml/2006/main">
          <a:off x="91097" y="1004763"/>
          <a:ext cx="735883" cy="2625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Частные </a:t>
          </a:r>
          <a:br>
            <a:rPr lang="ru-RU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33 %</a:t>
          </a:r>
        </a:p>
      </cdr:txBody>
    </cdr:sp>
  </cdr:relSizeAnchor>
  <cdr:relSizeAnchor xmlns:cdr="http://schemas.openxmlformats.org/drawingml/2006/chartDrawing">
    <cdr:from>
      <cdr:x>0.02092</cdr:x>
      <cdr:y>0.68567</cdr:y>
    </cdr:from>
    <cdr:to>
      <cdr:x>0.18988</cdr:x>
      <cdr:y>0.82086</cdr:y>
    </cdr:to>
    <cdr:sp macro="" textlink="">
      <cdr:nvSpPr>
        <cdr:cNvPr id="40" name="TextBox 1"/>
        <cdr:cNvSpPr txBox="1"/>
      </cdr:nvSpPr>
      <cdr:spPr>
        <a:xfrm xmlns:a="http://schemas.openxmlformats.org/drawingml/2006/main">
          <a:off x="91097" y="1331875"/>
          <a:ext cx="735882" cy="2626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Бюджет </a:t>
          </a:r>
          <a:br>
            <a:rPr lang="ru-RU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67 %</a:t>
          </a:r>
        </a:p>
      </cdr:txBody>
    </cdr:sp>
  </cdr:relSizeAnchor>
  <cdr:relSizeAnchor xmlns:cdr="http://schemas.openxmlformats.org/drawingml/2006/chartDrawing">
    <cdr:from>
      <cdr:x>0.21748</cdr:x>
      <cdr:y>0.32719</cdr:y>
    </cdr:from>
    <cdr:to>
      <cdr:x>0.40079</cdr:x>
      <cdr:y>0.46979</cdr:y>
    </cdr:to>
    <cdr:sp macro="" textlink="">
      <cdr:nvSpPr>
        <cdr:cNvPr id="41" name="TextBox 1"/>
        <cdr:cNvSpPr txBox="1"/>
      </cdr:nvSpPr>
      <cdr:spPr>
        <a:xfrm xmlns:a="http://schemas.openxmlformats.org/drawingml/2006/main">
          <a:off x="947184" y="635548"/>
          <a:ext cx="798382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kk-KZ" sz="12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88,1</a:t>
          </a:r>
        </a:p>
      </cdr:txBody>
    </cdr:sp>
  </cdr:relSizeAnchor>
  <cdr:relSizeAnchor xmlns:cdr="http://schemas.openxmlformats.org/drawingml/2006/chartDrawing">
    <cdr:from>
      <cdr:x>0.4073</cdr:x>
      <cdr:y>0.23597</cdr:y>
    </cdr:from>
    <cdr:to>
      <cdr:x>0.59062</cdr:x>
      <cdr:y>0.37857</cdr:y>
    </cdr:to>
    <cdr:sp macro="" textlink="">
      <cdr:nvSpPr>
        <cdr:cNvPr id="42" name="TextBox 1"/>
        <cdr:cNvSpPr txBox="1"/>
      </cdr:nvSpPr>
      <cdr:spPr>
        <a:xfrm xmlns:a="http://schemas.openxmlformats.org/drawingml/2006/main">
          <a:off x="1773940" y="458361"/>
          <a:ext cx="79842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kk-KZ" sz="12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109,8</a:t>
          </a:r>
          <a:endParaRPr lang="ru-RU" sz="1200" b="1" dirty="0">
            <a:solidFill>
              <a:schemeClr val="bg1">
                <a:lumMod val="9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0.59815</cdr:x>
      <cdr:y>0.13948</cdr:y>
    </cdr:from>
    <cdr:to>
      <cdr:x>0.78146</cdr:x>
      <cdr:y>0.28208</cdr:y>
    </cdr:to>
    <cdr:sp macro="" textlink="">
      <cdr:nvSpPr>
        <cdr:cNvPr id="43" name="TextBox 1"/>
        <cdr:cNvSpPr txBox="1"/>
      </cdr:nvSpPr>
      <cdr:spPr>
        <a:xfrm xmlns:a="http://schemas.openxmlformats.org/drawingml/2006/main">
          <a:off x="2605152" y="270924"/>
          <a:ext cx="798382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kk-KZ" sz="12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124,6</a:t>
          </a:r>
          <a:endParaRPr lang="ru-RU" sz="1200" b="1" dirty="0">
            <a:solidFill>
              <a:schemeClr val="bg1">
                <a:lumMod val="9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0.81065</cdr:x>
      <cdr:y>5.14812E-7</cdr:y>
    </cdr:from>
    <cdr:to>
      <cdr:x>0.96753</cdr:x>
      <cdr:y>0.1426</cdr:y>
    </cdr:to>
    <cdr:sp macro="" textlink="">
      <cdr:nvSpPr>
        <cdr:cNvPr id="44" name="TextBox 1"/>
        <cdr:cNvSpPr txBox="1"/>
      </cdr:nvSpPr>
      <cdr:spPr>
        <a:xfrm xmlns:a="http://schemas.openxmlformats.org/drawingml/2006/main">
          <a:off x="3530677" y="1"/>
          <a:ext cx="683269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kk-KZ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102,9*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0.02673</cdr:x>
      <cdr:y>0.42418</cdr:y>
    </cdr:from>
    <cdr:to>
      <cdr:x>0.21004</cdr:x>
      <cdr:y>0.56678</cdr:y>
    </cdr:to>
    <cdr:sp macro="" textlink="">
      <cdr:nvSpPr>
        <cdr:cNvPr id="45" name="TextBox 1"/>
        <cdr:cNvSpPr txBox="1"/>
      </cdr:nvSpPr>
      <cdr:spPr>
        <a:xfrm xmlns:a="http://schemas.openxmlformats.org/drawingml/2006/main">
          <a:off x="116415" y="823945"/>
          <a:ext cx="798382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kk-KZ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61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0.13665</cdr:x>
      <cdr:y>0.02632</cdr:y>
    </cdr:from>
    <cdr:to>
      <cdr:x>0.69</cdr:x>
      <cdr:y>0.42268</cdr:y>
    </cdr:to>
    <cdr:cxnSp macro="">
      <cdr:nvCxnSpPr>
        <cdr:cNvPr id="50" name="Прямая со стрелкой 49">
          <a:extLst xmlns:a="http://schemas.openxmlformats.org/drawingml/2006/main">
            <a:ext uri="{FF2B5EF4-FFF2-40B4-BE49-F238E27FC236}">
              <a16:creationId xmlns:a16="http://schemas.microsoft.com/office/drawing/2014/main" xmlns="" id="{8A613F64-0FF0-4D70-9345-8540D473FCB7}"/>
            </a:ext>
          </a:extLst>
        </cdr:cNvPr>
        <cdr:cNvCxnSpPr/>
      </cdr:nvCxnSpPr>
      <cdr:spPr>
        <a:xfrm xmlns:a="http://schemas.openxmlformats.org/drawingml/2006/main" flipV="1">
          <a:off x="595153" y="51118"/>
          <a:ext cx="2410041" cy="769910"/>
        </a:xfrm>
        <a:prstGeom xmlns:a="http://schemas.openxmlformats.org/drawingml/2006/main" prst="straightConnector1">
          <a:avLst/>
        </a:prstGeom>
        <a:ln xmlns:a="http://schemas.openxmlformats.org/drawingml/2006/main" w="25400" cmpd="sng">
          <a:solidFill>
            <a:srgbClr val="00A79D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0.00137</cdr:x>
      <cdr:y>0.12904</cdr:y>
    </cdr:from>
    <cdr:to>
      <cdr:x>0.17626</cdr:x>
      <cdr:y>0.27164</cdr:y>
    </cdr:to>
    <cdr:sp macro="" textlink="">
      <cdr:nvSpPr>
        <cdr:cNvPr id="54" name="TextBox 46"/>
        <cdr:cNvSpPr txBox="1"/>
      </cdr:nvSpPr>
      <cdr:spPr>
        <a:xfrm xmlns:a="http://schemas.openxmlformats.org/drawingml/2006/main">
          <a:off x="6532" y="250658"/>
          <a:ext cx="83340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млрд. тг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0.68641</cdr:x>
      <cdr:y>0.88692</cdr:y>
    </cdr:from>
    <cdr:to>
      <cdr:x>0.78551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86236" y="2870074"/>
          <a:ext cx="474415" cy="1590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algn="ctr"/>
          <a:r>
            <a:rPr lang="ru-RU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41 %</a:t>
          </a:r>
        </a:p>
      </cdr:txBody>
    </cdr:sp>
  </cdr:relSizeAnchor>
  <cdr:relSizeAnchor xmlns:cdr="http://schemas.openxmlformats.org/drawingml/2006/chartDrawing">
    <cdr:from>
      <cdr:x>0.21095</cdr:x>
      <cdr:y>0.27546</cdr:y>
    </cdr:from>
    <cdr:to>
      <cdr:x>0.31583</cdr:x>
      <cdr:y>0.38854</cdr:y>
    </cdr:to>
    <cdr:sp macro="" textlink="">
      <cdr:nvSpPr>
        <cdr:cNvPr id="3" name="TextBox 1"/>
        <cdr:cNvSpPr txBox="1"/>
      </cdr:nvSpPr>
      <cdr:spPr>
        <a:xfrm xmlns:a="http://schemas.openxmlformats.org/drawingml/2006/main" rot="2176931">
          <a:off x="1009928" y="387462"/>
          <a:ext cx="502113" cy="1590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algn="ctr"/>
          <a:r>
            <a:rPr lang="ru-RU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1%</a:t>
          </a:r>
        </a:p>
      </cdr:txBody>
    </cdr:sp>
  </cdr:relSizeAnchor>
  <cdr:relSizeAnchor xmlns:cdr="http://schemas.openxmlformats.org/drawingml/2006/chartDrawing">
    <cdr:from>
      <cdr:x>0.26534</cdr:x>
      <cdr:y>0.20318</cdr:y>
    </cdr:from>
    <cdr:to>
      <cdr:x>0.29857</cdr:x>
      <cdr:y>0.56015</cdr:y>
    </cdr:to>
    <cdr:sp macro="" textlink="">
      <cdr:nvSpPr>
        <cdr:cNvPr id="4" name="TextBox 1"/>
        <cdr:cNvSpPr txBox="1"/>
      </cdr:nvSpPr>
      <cdr:spPr>
        <a:xfrm xmlns:a="http://schemas.openxmlformats.org/drawingml/2006/main" rot="3215978">
          <a:off x="1098810" y="457330"/>
          <a:ext cx="502113" cy="1590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2%</a:t>
          </a:r>
        </a:p>
      </cdr:txBody>
    </cdr:sp>
  </cdr:relSizeAnchor>
  <cdr:relSizeAnchor xmlns:cdr="http://schemas.openxmlformats.org/drawingml/2006/chartDrawing">
    <cdr:from>
      <cdr:x>0.3167</cdr:x>
      <cdr:y>0.46438</cdr:y>
    </cdr:from>
    <cdr:to>
      <cdr:x>0.4158</cdr:x>
      <cdr:y>0.57745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516219" y="653197"/>
          <a:ext cx="474415" cy="1590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algn="ctr"/>
          <a:r>
            <a:rPr lang="ru-RU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49 %</a:t>
          </a:r>
        </a:p>
      </cdr:txBody>
    </cdr:sp>
  </cdr:relSizeAnchor>
  <cdr:relSizeAnchor xmlns:cdr="http://schemas.openxmlformats.org/drawingml/2006/chartDrawing">
    <cdr:from>
      <cdr:x>0.24262</cdr:x>
      <cdr:y>0.71047</cdr:y>
    </cdr:from>
    <cdr:to>
      <cdr:x>0.34171</cdr:x>
      <cdr:y>0.82355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161547" y="999363"/>
          <a:ext cx="474415" cy="1590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algn="ctr"/>
          <a:r>
            <a:rPr lang="ru-RU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28%</a:t>
          </a:r>
        </a:p>
      </cdr:txBody>
    </cdr:sp>
  </cdr:relSizeAnchor>
  <cdr:relSizeAnchor xmlns:cdr="http://schemas.openxmlformats.org/drawingml/2006/chartDrawing">
    <cdr:from>
      <cdr:x>0.18857</cdr:x>
      <cdr:y>0.51545</cdr:y>
    </cdr:from>
    <cdr:to>
      <cdr:x>0.28766</cdr:x>
      <cdr:y>0.62853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902770" y="725043"/>
          <a:ext cx="474415" cy="1590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algn="ctr"/>
          <a:r>
            <a:rPr lang="ru-RU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17%</a:t>
          </a:r>
        </a:p>
      </cdr:txBody>
    </cdr:sp>
  </cdr:relSizeAnchor>
  <cdr:relSizeAnchor xmlns:cdr="http://schemas.openxmlformats.org/drawingml/2006/chartDrawing">
    <cdr:from>
      <cdr:x>0.21065</cdr:x>
      <cdr:y>0.38079</cdr:y>
    </cdr:from>
    <cdr:to>
      <cdr:x>0.31553</cdr:x>
      <cdr:y>0.49387</cdr:y>
    </cdr:to>
    <cdr:sp macro="" textlink="">
      <cdr:nvSpPr>
        <cdr:cNvPr id="8" name="TextBox 1"/>
        <cdr:cNvSpPr txBox="1"/>
      </cdr:nvSpPr>
      <cdr:spPr>
        <a:xfrm xmlns:a="http://schemas.openxmlformats.org/drawingml/2006/main" rot="2176931">
          <a:off x="1008479" y="535631"/>
          <a:ext cx="502113" cy="1590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algn="ctr"/>
          <a:r>
            <a:rPr lang="ru-RU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7%</a:t>
          </a:r>
        </a:p>
      </cdr:txBody>
    </cdr:sp>
  </cdr:relSizeAnchor>
  <cdr:relSizeAnchor xmlns:cdr="http://schemas.openxmlformats.org/drawingml/2006/chartDrawing">
    <cdr:from>
      <cdr:x>0.28604</cdr:x>
      <cdr:y>0.15205</cdr:y>
    </cdr:from>
    <cdr:to>
      <cdr:x>0.31926</cdr:x>
      <cdr:y>0.50902</cdr:y>
    </cdr:to>
    <cdr:sp macro="" textlink="">
      <cdr:nvSpPr>
        <cdr:cNvPr id="9" name="TextBox 1"/>
        <cdr:cNvSpPr txBox="1"/>
      </cdr:nvSpPr>
      <cdr:spPr>
        <a:xfrm xmlns:a="http://schemas.openxmlformats.org/drawingml/2006/main" rot="4855385">
          <a:off x="1197889" y="385409"/>
          <a:ext cx="502113" cy="1590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algn="ctr"/>
          <a:r>
            <a:rPr lang="ru-RU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7%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8"/>
            <a:ext cx="2946353" cy="497681"/>
          </a:xfrm>
          <a:prstGeom prst="rect">
            <a:avLst/>
          </a:prstGeom>
        </p:spPr>
        <p:txBody>
          <a:bodyPr vert="horz" lIns="91364" tIns="45682" rIns="91364" bIns="4568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34" y="8"/>
            <a:ext cx="2946353" cy="497681"/>
          </a:xfrm>
          <a:prstGeom prst="rect">
            <a:avLst/>
          </a:prstGeom>
        </p:spPr>
        <p:txBody>
          <a:bodyPr vert="horz" lIns="91364" tIns="45682" rIns="91364" bIns="45682" rtlCol="0"/>
          <a:lstStyle>
            <a:lvl1pPr algn="r">
              <a:defRPr sz="1200"/>
            </a:lvl1pPr>
          </a:lstStyle>
          <a:p>
            <a:fld id="{1B5FB622-1A8D-4320-A59B-04C56AB073A2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28968"/>
            <a:ext cx="2946353" cy="497681"/>
          </a:xfrm>
          <a:prstGeom prst="rect">
            <a:avLst/>
          </a:prstGeom>
        </p:spPr>
        <p:txBody>
          <a:bodyPr vert="horz" lIns="91364" tIns="45682" rIns="91364" bIns="4568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34" y="9428968"/>
            <a:ext cx="2946353" cy="497681"/>
          </a:xfrm>
          <a:prstGeom prst="rect">
            <a:avLst/>
          </a:prstGeom>
        </p:spPr>
        <p:txBody>
          <a:bodyPr vert="horz" lIns="91364" tIns="45682" rIns="91364" bIns="45682" rtlCol="0" anchor="b"/>
          <a:lstStyle>
            <a:lvl1pPr algn="r">
              <a:defRPr sz="1200"/>
            </a:lvl1pPr>
          </a:lstStyle>
          <a:p>
            <a:fld id="{3A496C03-193C-48A5-B2CC-0E7B07A600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8706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6"/>
            <a:ext cx="2945659" cy="498057"/>
          </a:xfrm>
          <a:prstGeom prst="rect">
            <a:avLst/>
          </a:prstGeom>
        </p:spPr>
        <p:txBody>
          <a:bodyPr vert="horz" lIns="91364" tIns="45682" rIns="91364" bIns="4568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1" y="6"/>
            <a:ext cx="2945659" cy="498057"/>
          </a:xfrm>
          <a:prstGeom prst="rect">
            <a:avLst/>
          </a:prstGeom>
        </p:spPr>
        <p:txBody>
          <a:bodyPr vert="horz" lIns="91364" tIns="45682" rIns="91364" bIns="45682" rtlCol="0"/>
          <a:lstStyle>
            <a:lvl1pPr algn="r">
              <a:defRPr sz="1200"/>
            </a:lvl1pPr>
          </a:lstStyle>
          <a:p>
            <a:fld id="{9A5EBE62-2F05-40A6-9DB1-465C2C48E26C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4" tIns="45682" rIns="91364" bIns="4568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203"/>
            <a:ext cx="5438140" cy="3908610"/>
          </a:xfrm>
          <a:prstGeom prst="rect">
            <a:avLst/>
          </a:prstGeom>
        </p:spPr>
        <p:txBody>
          <a:bodyPr vert="horz" lIns="91364" tIns="45682" rIns="91364" bIns="4568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8" y="9428593"/>
            <a:ext cx="2945659" cy="498057"/>
          </a:xfrm>
          <a:prstGeom prst="rect">
            <a:avLst/>
          </a:prstGeom>
        </p:spPr>
        <p:txBody>
          <a:bodyPr vert="horz" lIns="91364" tIns="45682" rIns="91364" bIns="4568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1" y="9428593"/>
            <a:ext cx="2945659" cy="498057"/>
          </a:xfrm>
          <a:prstGeom prst="rect">
            <a:avLst/>
          </a:prstGeom>
        </p:spPr>
        <p:txBody>
          <a:bodyPr vert="horz" lIns="91364" tIns="45682" rIns="91364" bIns="45682" rtlCol="0" anchor="b"/>
          <a:lstStyle>
            <a:lvl1pPr algn="r">
              <a:defRPr sz="1200"/>
            </a:lvl1pPr>
          </a:lstStyle>
          <a:p>
            <a:fld id="{A1E85537-4093-4201-B65A-427515B3CF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897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1347788"/>
            <a:ext cx="6465888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2:notes"/>
          <p:cNvSpPr txBox="1">
            <a:spLocks noGrp="1"/>
          </p:cNvSpPr>
          <p:nvPr>
            <p:ph type="body" idx="1"/>
          </p:nvPr>
        </p:nvSpPr>
        <p:spPr>
          <a:xfrm>
            <a:off x="673790" y="5186906"/>
            <a:ext cx="5390305" cy="4243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1" name="Google Shape;171;p2:notes"/>
          <p:cNvSpPr txBox="1">
            <a:spLocks noGrp="1"/>
          </p:cNvSpPr>
          <p:nvPr>
            <p:ph type="sldNum" idx="12"/>
          </p:nvPr>
        </p:nvSpPr>
        <p:spPr>
          <a:xfrm>
            <a:off x="3816574" y="10237217"/>
            <a:ext cx="2919748" cy="54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0229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C283-88CC-48B7-863C-0E47688731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DC3C-6E94-4CA3-936F-19E634A3C2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0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ED42-75E4-4546-AFA2-021CCAF579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DC3C-6E94-4CA3-936F-19E634A3C2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80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1350-7DAD-498B-BB15-0E5DE97E96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DC3C-6E94-4CA3-936F-19E634A3C2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810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8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62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5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" y="1621"/>
                        <a:ext cx="215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3" t="106" r="9406" b="4609"/>
          <a:stretch/>
        </p:blipFill>
        <p:spPr>
          <a:xfrm>
            <a:off x="1" y="453530"/>
            <a:ext cx="12183668" cy="6404268"/>
          </a:xfrm>
          <a:prstGeom prst="rect">
            <a:avLst/>
          </a:prstGeom>
        </p:spPr>
      </p:pic>
      <p:sp>
        <p:nvSpPr>
          <p:cNvPr id="28" name="TitleRectangle"/>
          <p:cNvSpPr txBox="1">
            <a:spLocks/>
          </p:cNvSpPr>
          <p:nvPr userDrawn="1"/>
        </p:nvSpPr>
        <p:spPr>
          <a:xfrm>
            <a:off x="2837962" y="-8516"/>
            <a:ext cx="9354039" cy="3648611"/>
          </a:xfrm>
          <a:prstGeom prst="rect">
            <a:avLst/>
          </a:prstGeom>
          <a:solidFill>
            <a:srgbClr val="002960">
              <a:alpha val="92000"/>
            </a:srgbClr>
          </a:solidFill>
        </p:spPr>
        <p:txBody>
          <a:bodyPr vert="horz" wrap="square" lIns="288000" tIns="1920000" rIns="288000" bIns="14400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0"/>
              </a:spcAft>
              <a:buFont typeface="Arial" pitchFamily="34" charset="0"/>
              <a:buNone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Wingdings" charset="2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267" dirty="0">
                <a:solidFill>
                  <a:srgbClr val="00ADEF"/>
                </a:solidFill>
              </a:rPr>
              <a:t>
 </a:t>
            </a:r>
            <a:br>
              <a:rPr lang="en-US" sz="4267" dirty="0">
                <a:solidFill>
                  <a:srgbClr val="00ADEF"/>
                </a:solidFill>
              </a:rPr>
            </a:br>
            <a:endParaRPr lang="en-US" sz="4267" dirty="0">
              <a:solidFill>
                <a:srgbClr val="00ADEF"/>
              </a:solidFill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3085968" y="1463555"/>
            <a:ext cx="8478152" cy="65659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4267" b="0" baseline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3085968" y="2876668"/>
            <a:ext cx="8478152" cy="28725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867" cap="all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085968" y="3225463"/>
            <a:ext cx="8478152" cy="28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67" dirty="0">
                <a:solidFill>
                  <a:srgbClr val="FFFFFF"/>
                </a:solidFill>
                <a:latin typeface="Arial"/>
              </a:rPr>
              <a:t>Document type | Date</a:t>
            </a:r>
          </a:p>
        </p:txBody>
      </p:sp>
      <p:sp>
        <p:nvSpPr>
          <p:cNvPr id="27" name="Disclaimer-English (United States)" hidden="1"/>
          <p:cNvSpPr>
            <a:spLocks noChangeArrowheads="1"/>
          </p:cNvSpPr>
          <p:nvPr userDrawn="1"/>
        </p:nvSpPr>
        <p:spPr bwMode="black">
          <a:xfrm>
            <a:off x="3085968" y="6415502"/>
            <a:ext cx="4822213" cy="37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noAutofit/>
          </a:bodyPr>
          <a:lstStyle/>
          <a:p>
            <a:pPr defTabSz="10731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67" dirty="0">
                <a:solidFill>
                  <a:srgbClr val="FFFFFF"/>
                </a:solidFill>
              </a:rPr>
              <a:t>CONFIDENTIAL AND PROPRIETARY</a:t>
            </a:r>
          </a:p>
          <a:p>
            <a:pPr defTabSz="10731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67" dirty="0">
                <a:solidFill>
                  <a:srgbClr val="FFFFFF"/>
                </a:solidFill>
              </a:rPr>
              <a:t>Any use of this material without specific permission of McKinsey &amp; Company is strictly prohibited</a:t>
            </a:r>
          </a:p>
        </p:txBody>
      </p:sp>
      <p:sp>
        <p:nvSpPr>
          <p:cNvPr id="2" name="Working Draft Text" hidden="1"/>
          <p:cNvSpPr txBox="1"/>
          <p:nvPr userDrawn="1"/>
        </p:nvSpPr>
        <p:spPr>
          <a:xfrm>
            <a:off x="8034409" y="6349401"/>
            <a:ext cx="1366080" cy="25654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67" b="1">
                <a:solidFill>
                  <a:srgbClr val="FFFFFF"/>
                </a:solidFill>
              </a:rPr>
              <a:t>WORKING DRAFT</a:t>
            </a:r>
            <a:endParaRPr lang="ru-RU" sz="1067" b="1">
              <a:solidFill>
                <a:srgbClr val="FFFFFF"/>
              </a:solidFill>
            </a:endParaRPr>
          </a:p>
        </p:txBody>
      </p:sp>
      <p:sp>
        <p:nvSpPr>
          <p:cNvPr id="4" name="Working Draft" hidden="1"/>
          <p:cNvSpPr txBox="1"/>
          <p:nvPr userDrawn="1"/>
        </p:nvSpPr>
        <p:spPr>
          <a:xfrm>
            <a:off x="8034409" y="6478981"/>
            <a:ext cx="3805850" cy="25654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67">
                <a:solidFill>
                  <a:srgbClr val="FFFFFF"/>
                </a:solidFill>
              </a:rPr>
              <a:t>Last Modified 28/04/2017 17:22 Central Asia Standard Time</a:t>
            </a:r>
            <a:endParaRPr lang="ru-RU" sz="1067">
              <a:solidFill>
                <a:srgbClr val="FFFFFF"/>
              </a:solidFill>
            </a:endParaRPr>
          </a:p>
        </p:txBody>
      </p:sp>
      <p:sp>
        <p:nvSpPr>
          <p:cNvPr id="6" name="Printed" hidden="1"/>
          <p:cNvSpPr txBox="1"/>
          <p:nvPr userDrawn="1"/>
        </p:nvSpPr>
        <p:spPr>
          <a:xfrm>
            <a:off x="8034409" y="6608559"/>
            <a:ext cx="3275256" cy="25654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67">
                <a:solidFill>
                  <a:srgbClr val="FFFFFF"/>
                </a:solidFill>
              </a:rPr>
              <a:t>Printed 4-сәу-17 14:11 Central Asia Standard Time</a:t>
            </a:r>
            <a:endParaRPr lang="ru-RU" sz="1067">
              <a:solidFill>
                <a:srgbClr val="FFFFFF"/>
              </a:solidFill>
            </a:endParaRPr>
          </a:p>
        </p:txBody>
      </p:sp>
      <p:sp>
        <p:nvSpPr>
          <p:cNvPr id="5" name="doc id"/>
          <p:cNvSpPr txBox="1"/>
          <p:nvPr userDrawn="1"/>
        </p:nvSpPr>
        <p:spPr>
          <a:xfrm>
            <a:off x="11846371" y="64791"/>
            <a:ext cx="65" cy="1642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 sz="1067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4410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62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5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" y="1621"/>
                        <a:ext cx="215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00083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"/>
          <p:cNvSpPr txBox="1">
            <a:spLocks/>
          </p:cNvSpPr>
          <p:nvPr userDrawn="1"/>
        </p:nvSpPr>
        <p:spPr>
          <a:xfrm>
            <a:off x="11652053" y="6621167"/>
            <a:ext cx="165110" cy="16421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1067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67" dirty="0">
              <a:solidFill>
                <a:srgbClr val="FFFFFF"/>
              </a:solidFill>
            </a:endParaRPr>
          </a:p>
        </p:txBody>
      </p:sp>
      <p:sp>
        <p:nvSpPr>
          <p:cNvPr id="16" name="SlideLogoText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10170203" y="6621167"/>
            <a:ext cx="1344920" cy="16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1193770" fontAlgn="base">
              <a:spcBef>
                <a:spcPct val="0"/>
              </a:spcBef>
              <a:spcAft>
                <a:spcPct val="0"/>
              </a:spcAft>
            </a:pPr>
            <a:r>
              <a:rPr lang="en-US" sz="1067" dirty="0">
                <a:solidFill>
                  <a:srgbClr val="FFFFFF"/>
                </a:solidFill>
              </a:rPr>
              <a:t>McKinsey &amp; Company</a:t>
            </a:r>
          </a:p>
        </p:txBody>
      </p:sp>
      <p:sp>
        <p:nvSpPr>
          <p:cNvPr id="5" name="doc id"/>
          <p:cNvSpPr txBox="1">
            <a:spLocks noChangeArrowheads="1"/>
          </p:cNvSpPr>
          <p:nvPr userDrawn="1"/>
        </p:nvSpPr>
        <p:spPr bwMode="white">
          <a:xfrm>
            <a:off x="11026103" y="37256"/>
            <a:ext cx="863528" cy="118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067" dirty="0">
              <a:solidFill>
                <a:srgbClr val="C5C5C5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078201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97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72">
          <p15:clr>
            <a:srgbClr val="00000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62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5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" y="1621"/>
                        <a:ext cx="215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3702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62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5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" y="1621"/>
                        <a:ext cx="215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13" b="0" i="0">
                <a:solidFill>
                  <a:srgbClr val="1E6EA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76208" y="1991017"/>
            <a:ext cx="5853024" cy="482612"/>
          </a:xfrm>
        </p:spPr>
        <p:txBody>
          <a:bodyPr lIns="0" tIns="0" rIns="0" bIns="0"/>
          <a:lstStyle>
            <a:lvl1pPr>
              <a:defRPr sz="3136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133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1" y="6377941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660D1B-5D98-4B6B-A12C-0BA042A5244E}" type="datetime1">
              <a:rPr lang="ru-RU" sz="2133" smtClean="0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07.10.2020</a:t>
            </a:fld>
            <a:endParaRPr lang="en-US" sz="2133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004543" y="6515306"/>
            <a:ext cx="3753272" cy="153671"/>
          </a:xfrm>
          <a:prstGeom prst="rect">
            <a:avLst/>
          </a:prstGeom>
        </p:spPr>
        <p:txBody>
          <a:bodyPr lIns="0" tIns="0" rIns="0" bIns="0"/>
          <a:lstStyle>
            <a:lvl1pPr>
              <a:defRPr sz="1307" b="0" i="0">
                <a:solidFill>
                  <a:srgbClr val="F8FCFE"/>
                </a:solidFill>
                <a:latin typeface="Arial"/>
                <a:cs typeface="Arial"/>
              </a:defRPr>
            </a:lvl1pPr>
          </a:lstStyle>
          <a:p>
            <a:pPr marL="16594" fontAlgn="base">
              <a:lnSpc>
                <a:spcPts val="1464"/>
              </a:lnSpc>
              <a:spcBef>
                <a:spcPct val="0"/>
              </a:spcBef>
              <a:spcAft>
                <a:spcPct val="0"/>
              </a:spcAft>
              <a:tabLst>
                <a:tab pos="3551999" algn="l"/>
              </a:tabLst>
            </a:pPr>
            <a:r>
              <a:rPr lang="ru-RU"/>
              <a:t>Центр </a:t>
            </a:r>
            <a:r>
              <a:rPr lang="ru-RU" spc="-7"/>
              <a:t>компетенций</a:t>
            </a:r>
            <a:r>
              <a:rPr lang="ru-RU" spc="33"/>
              <a:t> </a:t>
            </a:r>
            <a:r>
              <a:rPr lang="ru-RU" spc="-7"/>
              <a:t>проектного</a:t>
            </a:r>
            <a:r>
              <a:rPr lang="ru-RU" spc="13"/>
              <a:t> </a:t>
            </a:r>
            <a:r>
              <a:rPr lang="ru-RU" spc="-7"/>
              <a:t>управления	</a:t>
            </a:r>
            <a:fld id="{81D60167-4931-47E6-BA6A-407CBD079E47}" type="slidenum">
              <a:rPr b="1" smtClean="0">
                <a:solidFill>
                  <a:srgbClr val="000000"/>
                </a:solidFill>
              </a:rPr>
              <a:pPr marL="16594" fontAlgn="base">
                <a:lnSpc>
                  <a:spcPts val="1464"/>
                </a:lnSpc>
                <a:spcBef>
                  <a:spcPct val="0"/>
                </a:spcBef>
                <a:spcAft>
                  <a:spcPct val="0"/>
                </a:spcAft>
                <a:tabLst>
                  <a:tab pos="3551999" algn="l"/>
                </a:tabLst>
              </a:pPr>
              <a:t>‹#›</a:t>
            </a:fld>
            <a:endParaRPr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39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D2DE95-21AB-48D6-BD99-441AC97C5A04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DFA7A-D1C7-4935-A143-9ED8AA31F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826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09600" y="1026226"/>
            <a:ext cx="10970381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Slide Subtitle – Arial 14pt Regular, Use Title Case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09600" y="65644"/>
            <a:ext cx="5573485" cy="1800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 Kicker – Arial 9pt Regular, Use Title Case</a:t>
            </a:r>
          </a:p>
        </p:txBody>
      </p:sp>
      <p:sp>
        <p:nvSpPr>
          <p:cNvPr id="20" name="Text Placeholder 21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405163" y="6624544"/>
            <a:ext cx="3786836" cy="233469"/>
          </a:xfrm>
          <a:prstGeom prst="rect">
            <a:avLst/>
          </a:prstGeom>
        </p:spPr>
        <p:txBody>
          <a:bodyPr lIns="0" tIns="0" rIns="65311" bIns="39187" anchor="b">
            <a:spAutoFit/>
          </a:bodyPr>
          <a:lstStyle>
            <a:lvl1pPr marL="0" indent="0" algn="l">
              <a:spcBef>
                <a:spcPts val="0"/>
              </a:spcBef>
              <a:buNone/>
              <a:defRPr sz="700" baseline="0">
                <a:solidFill>
                  <a:schemeClr val="tx1"/>
                </a:solidFill>
                <a:latin typeface="+mn-lt"/>
              </a:defRPr>
            </a:lvl1pPr>
            <a:lvl2pPr algn="l">
              <a:buNone/>
              <a:defRPr sz="900"/>
            </a:lvl2pPr>
            <a:lvl3pPr algn="l">
              <a:buNone/>
              <a:defRPr sz="900"/>
            </a:lvl3pPr>
            <a:lvl4pPr algn="l">
              <a:buNone/>
              <a:defRPr sz="900"/>
            </a:lvl4pPr>
            <a:lvl5pPr algn="l">
              <a:buNone/>
              <a:defRPr sz="900"/>
            </a:lvl5pPr>
          </a:lstStyle>
          <a:p>
            <a:pPr lvl="0"/>
            <a:r>
              <a:rPr lang="en-US" dirty="0"/>
              <a:t>Source: Click to add source. Use a single space after “Source:” and a period at the end of the source. Stretch the box to the left as needed.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" y="6310517"/>
            <a:ext cx="3321065" cy="290849"/>
          </a:xfrm>
          <a:prstGeom prst="rect">
            <a:avLst/>
          </a:prstGeom>
        </p:spPr>
        <p:txBody>
          <a:bodyPr lIns="65311" tIns="0" rIns="0" bIns="0" anchor="b">
            <a:spAutoFit/>
          </a:bodyPr>
          <a:lstStyle>
            <a:lvl1pPr marL="130622" indent="-130622" algn="l" defTabSz="130622">
              <a:spcBef>
                <a:spcPts val="0"/>
              </a:spcBef>
              <a:buFont typeface="+mj-lt"/>
              <a:buAutoNum type="arabicParenR"/>
              <a:defRPr sz="700" baseline="0">
                <a:solidFill>
                  <a:schemeClr val="tx1"/>
                </a:solidFill>
                <a:latin typeface="+mn-lt"/>
              </a:defRPr>
            </a:lvl1pPr>
            <a:lvl2pPr>
              <a:buNone/>
              <a:defRPr sz="900">
                <a:solidFill>
                  <a:schemeClr val="tx1"/>
                </a:solidFill>
              </a:defRPr>
            </a:lvl2pPr>
            <a:lvl3pPr>
              <a:buNone/>
              <a:defRPr sz="9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footnote. Numbers appear automatically (no additional space or tab needed). Use a period at the end of each footnote. Stretch the box to the right as needed.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609600" y="489764"/>
            <a:ext cx="10970381" cy="360099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 – Arial 18pt Bold, Use Title Case</a:t>
            </a:r>
          </a:p>
        </p:txBody>
      </p:sp>
    </p:spTree>
    <p:extLst>
      <p:ext uri="{BB962C8B-B14F-4D97-AF65-F5344CB8AC3E}">
        <p14:creationId xmlns:p14="http://schemas.microsoft.com/office/powerpoint/2010/main" val="3313909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4737-6F05-4294-8B41-FE17A53E4C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DC3C-6E94-4CA3-936F-19E634A3C2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4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77F8-FF1E-4A30-9FF8-DE9B60590F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DC3C-6E94-4CA3-936F-19E634A3C2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305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A099-55C8-4703-992D-DEB717CC0A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DC3C-6E94-4CA3-936F-19E634A3C2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287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4EA7-4287-4636-B228-E36D516FBFD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DC3C-6E94-4CA3-936F-19E634A3C2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92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B762-1D22-4DDD-B358-C478FC034A3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DC3C-6E94-4CA3-936F-19E634A3C2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733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FF1-FD41-483F-9782-91A584A823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DC3C-6E94-4CA3-936F-19E634A3C2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15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39BDE-2721-44E5-A2B4-C1E51EEB00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DC3C-6E94-4CA3-936F-19E634A3C2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15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17F-B2B7-42F7-9F8A-54E0C2D62D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DC3C-6E94-4CA3-936F-19E634A3C2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413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tags" Target="../tags/tag4.xml"/><Relationship Id="rId18" Type="http://schemas.openxmlformats.org/officeDocument/2006/relationships/tags" Target="../tags/tag9.xml"/><Relationship Id="rId26" Type="http://schemas.openxmlformats.org/officeDocument/2006/relationships/tags" Target="../tags/tag17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12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3.xml"/><Relationship Id="rId17" Type="http://schemas.openxmlformats.org/officeDocument/2006/relationships/tags" Target="../tags/tag8.xml"/><Relationship Id="rId25" Type="http://schemas.openxmlformats.org/officeDocument/2006/relationships/tags" Target="../tags/tag16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7.xml"/><Relationship Id="rId20" Type="http://schemas.openxmlformats.org/officeDocument/2006/relationships/tags" Target="../tags/tag1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ags" Target="../tags/tag2.xml"/><Relationship Id="rId24" Type="http://schemas.openxmlformats.org/officeDocument/2006/relationships/tags" Target="../tags/tag15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6.xml"/><Relationship Id="rId23" Type="http://schemas.openxmlformats.org/officeDocument/2006/relationships/tags" Target="../tags/tag14.xml"/><Relationship Id="rId28" Type="http://schemas.openxmlformats.org/officeDocument/2006/relationships/image" Target="../media/image1.emf"/><Relationship Id="rId10" Type="http://schemas.openxmlformats.org/officeDocument/2006/relationships/tags" Target="../tags/tag1.xml"/><Relationship Id="rId19" Type="http://schemas.openxmlformats.org/officeDocument/2006/relationships/tags" Target="../tags/tag10.xml"/><Relationship Id="rId4" Type="http://schemas.openxmlformats.org/officeDocument/2006/relationships/slideLayout" Target="../slideLayouts/slideLayout15.xml"/><Relationship Id="rId9" Type="http://schemas.openxmlformats.org/officeDocument/2006/relationships/vmlDrawing" Target="../drawings/vmlDrawing1.vml"/><Relationship Id="rId14" Type="http://schemas.openxmlformats.org/officeDocument/2006/relationships/tags" Target="../tags/tag5.xml"/><Relationship Id="rId22" Type="http://schemas.openxmlformats.org/officeDocument/2006/relationships/tags" Target="../tags/tag13.xml"/><Relationship Id="rId27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66BDC-6FE0-4866-B33B-4765772C17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2DC3C-6E94-4CA3-936F-19E634A3C2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13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0" y="1"/>
          <a:ext cx="215979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" name="think-cell Slide" r:id="rId27" imgW="360" imgH="360" progId="">
                  <p:embed/>
                </p:oleObj>
              </mc:Choice>
              <mc:Fallback>
                <p:oleObj name="think-cell Slide" r:id="rId27" imgW="360" imgH="360" progId="">
                  <p:embed/>
                  <p:pic>
                    <p:nvPicPr>
                      <p:cNvPr id="0" name="Picture 5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979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11"/>
            </p:custDataLst>
          </p:nvPr>
        </p:nvSpPr>
        <p:spPr bwMode="auto">
          <a:xfrm>
            <a:off x="0" y="1"/>
            <a:ext cx="215979" cy="16197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133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61986" y="234865"/>
            <a:ext cx="11725484" cy="41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en-US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61986" y="77303"/>
            <a:ext cx="655629" cy="16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67" cap="all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61986" y="566137"/>
            <a:ext cx="11725484" cy="32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33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4" name="Slide Elements" hidden="1"/>
          <p:cNvGrpSpPr/>
          <p:nvPr userDrawn="1"/>
        </p:nvGrpSpPr>
        <p:grpSpPr bwMode="gray">
          <a:xfrm>
            <a:off x="161986" y="6396166"/>
            <a:ext cx="11725484" cy="369919"/>
            <a:chOff x="119063" y="6268828"/>
            <a:chExt cx="8618537" cy="362555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119063" y="6268828"/>
              <a:ext cx="8618537" cy="160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67" dirty="0">
                  <a:solidFill>
                    <a:srgbClr val="80808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119063" y="6470440"/>
              <a:ext cx="7200000" cy="160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812780" indent="-812780" defTabSz="1193770" fontAlgn="base">
                <a:spcBef>
                  <a:spcPct val="0"/>
                </a:spcBef>
                <a:spcAft>
                  <a:spcPct val="0"/>
                </a:spcAft>
                <a:tabLst>
                  <a:tab pos="817013" algn="l"/>
                </a:tabLst>
              </a:pPr>
              <a:r>
                <a:rPr lang="en-US" sz="1067" dirty="0">
                  <a:solidFill>
                    <a:srgbClr val="808080"/>
                  </a:solidFill>
                </a:rPr>
                <a:t>SOURCE: Source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976208" y="1991016"/>
            <a:ext cx="5853024" cy="143629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/>
              <a:t>Click to 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en-US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976207" y="1126185"/>
            <a:ext cx="5801189" cy="675434"/>
            <a:chOff x="915" y="613"/>
            <a:chExt cx="2686" cy="417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613"/>
              <a:ext cx="2686" cy="41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33" b="1" dirty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33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/>
        </p:nvGrpSpPr>
        <p:grpSpPr bwMode="gray">
          <a:xfrm>
            <a:off x="11265043" y="291555"/>
            <a:ext cx="622414" cy="191912"/>
            <a:chOff x="8283284" y="285750"/>
            <a:chExt cx="457491" cy="188091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283284" y="285750"/>
              <a:ext cx="457491" cy="18809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193770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067" dirty="0">
                  <a:solidFill>
                    <a:srgbClr val="808080"/>
                  </a:solidFill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283284" y="285750"/>
              <a:ext cx="0" cy="18809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283284" y="473841"/>
              <a:ext cx="457491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" name="SlideBottomBar" hidden="1"/>
          <p:cNvSpPr/>
          <p:nvPr userDrawn="1"/>
        </p:nvSpPr>
        <p:spPr>
          <a:xfrm>
            <a:off x="11479249" y="6307691"/>
            <a:ext cx="62200" cy="1263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133" dirty="0">
              <a:solidFill>
                <a:srgbClr val="000000"/>
              </a:solidFill>
            </a:endParaRPr>
          </a:p>
        </p:txBody>
      </p:sp>
      <p:grpSp>
        <p:nvGrpSpPr>
          <p:cNvPr id="26" name="LegendBoxes" hidden="1"/>
          <p:cNvGrpSpPr/>
          <p:nvPr userDrawn="1"/>
        </p:nvGrpSpPr>
        <p:grpSpPr bwMode="gray">
          <a:xfrm>
            <a:off x="10760214" y="285077"/>
            <a:ext cx="1028445" cy="1075530"/>
            <a:chOff x="7835905" y="279400"/>
            <a:chExt cx="755934" cy="1054119"/>
          </a:xfrm>
        </p:grpSpPr>
        <p:sp>
          <p:nvSpPr>
            <p:cNvPr id="27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33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33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33" dirty="0">
                <a:solidFill>
                  <a:srgbClr val="000000"/>
                </a:solidFill>
              </a:endParaRPr>
            </a:p>
          </p:txBody>
        </p:sp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33" dirty="0">
                <a:solidFill>
                  <a:srgbClr val="000000"/>
                </a:solidFill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501934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193770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6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gray">
            <a:xfrm>
              <a:off x="8089905" y="549274"/>
              <a:ext cx="501934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193770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6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01934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193770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6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4" name="Legend4"/>
            <p:cNvSpPr>
              <a:spLocks noChangeArrowheads="1"/>
            </p:cNvSpPr>
            <p:nvPr/>
          </p:nvSpPr>
          <p:spPr bwMode="gray">
            <a:xfrm>
              <a:off x="8089905" y="1092200"/>
              <a:ext cx="501934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193770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6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5" name="LegendLines" hidden="1"/>
          <p:cNvGrpSpPr/>
          <p:nvPr userDrawn="1"/>
        </p:nvGrpSpPr>
        <p:grpSpPr bwMode="gray">
          <a:xfrm>
            <a:off x="10341438" y="285076"/>
            <a:ext cx="1447443" cy="803414"/>
            <a:chOff x="7540629" y="279400"/>
            <a:chExt cx="1063909" cy="787420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33" dirty="0">
                <a:solidFill>
                  <a:srgbClr val="000000"/>
                </a:solidFill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33" dirty="0">
                <a:solidFill>
                  <a:srgbClr val="000000"/>
                </a:solidFill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33" dirty="0">
                <a:solidFill>
                  <a:srgbClr val="000000"/>
                </a:solidFill>
              </a:endParaRPr>
            </a:p>
          </p:txBody>
        </p:sp>
        <p:sp>
          <p:nvSpPr>
            <p:cNvPr id="39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01934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193770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6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01934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193770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6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01934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193770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6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42" name="LegendMoons" hidden="1"/>
          <p:cNvGrpSpPr/>
          <p:nvPr userDrawn="1"/>
        </p:nvGrpSpPr>
        <p:grpSpPr bwMode="gray">
          <a:xfrm>
            <a:off x="10669508" y="255920"/>
            <a:ext cx="1119156" cy="1378425"/>
            <a:chOff x="7769225" y="250825"/>
            <a:chExt cx="822609" cy="1350984"/>
          </a:xfrm>
        </p:grpSpPr>
        <p:grpSp>
          <p:nvGrpSpPr>
            <p:cNvPr id="43" name="MoonLegend1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1" name="Oval 38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1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Arc 39"/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133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" name="MoonLegend2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9" name="Oval 41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1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Arc 42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133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" name="MoonLegend4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1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133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6" name="MoonLegend5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5" name="Oval 50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1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Oval 5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133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7" name="MoonLegend3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3" name="Oval 47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1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Arc 48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133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gray">
            <a:xfrm>
              <a:off x="8089900" y="263524"/>
              <a:ext cx="501934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193770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6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01934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193770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6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01934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193770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6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01934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193770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6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501934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193770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6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sp>
        <p:nvSpPr>
          <p:cNvPr id="5" name="Working Draft" hidden="1"/>
          <p:cNvSpPr txBox="1"/>
          <p:nvPr userDrawn="1"/>
        </p:nvSpPr>
        <p:spPr>
          <a:xfrm rot="5400000">
            <a:off x="10809812" y="2516524"/>
            <a:ext cx="2591592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808080"/>
                </a:solidFill>
              </a:rPr>
              <a:t>Last Modified 28/04/2017 17:22 Central Asia Standard Time</a:t>
            </a:r>
            <a:endParaRPr lang="ru-RU" sz="800">
              <a:solidFill>
                <a:srgbClr val="808080"/>
              </a:solidFill>
            </a:endParaRPr>
          </a:p>
        </p:txBody>
      </p:sp>
      <p:sp>
        <p:nvSpPr>
          <p:cNvPr id="7" name="Printed" hidden="1"/>
          <p:cNvSpPr txBox="1"/>
          <p:nvPr userDrawn="1"/>
        </p:nvSpPr>
        <p:spPr>
          <a:xfrm rot="5400000">
            <a:off x="11457711" y="4398663"/>
            <a:ext cx="1295796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808080"/>
                </a:solidFill>
              </a:rPr>
              <a:t>Printed 4-сәу-17 14:11 Central Asia Standard Time</a:t>
            </a:r>
            <a:endParaRPr lang="ru-RU" sz="800">
              <a:solidFill>
                <a:srgbClr val="808080"/>
              </a:solidFill>
            </a:endParaRPr>
          </a:p>
        </p:txBody>
      </p:sp>
      <p:sp>
        <p:nvSpPr>
          <p:cNvPr id="63" name="Slide Number"/>
          <p:cNvSpPr txBox="1">
            <a:spLocks/>
          </p:cNvSpPr>
          <p:nvPr userDrawn="1"/>
        </p:nvSpPr>
        <p:spPr bwMode="auto">
          <a:xfrm>
            <a:off x="11748750" y="6584086"/>
            <a:ext cx="209993" cy="20512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1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30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454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607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758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909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061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212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42C328C1-A84F-4A39-A664-DBA00541A8C6}" type="slidenum">
              <a:rPr sz="1333">
                <a:solidFill>
                  <a:srgbClr val="808080"/>
                </a:solidFill>
              </a:rPr>
              <a:pPr/>
              <a:t>‹#›</a:t>
            </a:fld>
            <a:endParaRPr sz="1333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23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1" r:id="rId6"/>
    <p:sldLayoutId id="2147483753" r:id="rId7"/>
  </p:sldLayoutIdLst>
  <p:hf sldNum="0" hdr="0" ftr="0" dt="0"/>
  <p:txStyles>
    <p:titleStyle>
      <a:lvl1pPr algn="l" defTabSz="1193770" rtl="0" eaLnBrk="1" fontAlgn="base" hangingPunct="1">
        <a:spcBef>
          <a:spcPct val="0"/>
        </a:spcBef>
        <a:spcAft>
          <a:spcPct val="0"/>
        </a:spcAft>
        <a:tabLst>
          <a:tab pos="359824" algn="l"/>
        </a:tabLst>
        <a:defRPr sz="2667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119377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2pPr>
      <a:lvl3pPr algn="l" defTabSz="119377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3pPr>
      <a:lvl4pPr algn="l" defTabSz="119377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4pPr>
      <a:lvl5pPr algn="l" defTabSz="119377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5pPr>
      <a:lvl6pPr marL="609585" algn="l" defTabSz="119377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6pPr>
      <a:lvl7pPr marL="1219170" algn="l" defTabSz="119377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7pPr>
      <a:lvl8pPr marL="1828754" algn="l" defTabSz="119377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8pPr>
      <a:lvl9pPr marL="2438339" algn="l" defTabSz="119377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9pPr>
    </p:titleStyle>
    <p:bodyStyle>
      <a:lvl1pPr marL="0" indent="0" algn="l" defTabSz="119377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867" baseline="0">
          <a:solidFill>
            <a:schemeClr val="tx1"/>
          </a:solidFill>
          <a:latin typeface="+mn-lt"/>
          <a:ea typeface="+mn-ea"/>
          <a:cs typeface="+mn-cs"/>
        </a:defRPr>
      </a:lvl1pPr>
      <a:lvl2pPr marL="258227" indent="-256111" algn="l" defTabSz="119377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867" baseline="0">
          <a:solidFill>
            <a:schemeClr val="tx1"/>
          </a:solidFill>
          <a:latin typeface="+mn-lt"/>
        </a:defRPr>
      </a:lvl2pPr>
      <a:lvl3pPr marL="609585" indent="-349242" algn="l" defTabSz="119377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867" baseline="0">
          <a:solidFill>
            <a:schemeClr val="tx1"/>
          </a:solidFill>
          <a:latin typeface="+mn-lt"/>
        </a:defRPr>
      </a:lvl3pPr>
      <a:lvl4pPr marL="819130" indent="-207428" algn="l" defTabSz="119377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867" baseline="0">
          <a:solidFill>
            <a:schemeClr val="tx1"/>
          </a:solidFill>
          <a:latin typeface="+mn-lt"/>
        </a:defRPr>
      </a:lvl4pPr>
      <a:lvl5pPr marL="999719" indent="-173562" algn="l" defTabSz="119377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867" baseline="0">
          <a:solidFill>
            <a:schemeClr val="tx1"/>
          </a:solidFill>
          <a:latin typeface="+mn-lt"/>
        </a:defRPr>
      </a:lvl5pPr>
      <a:lvl6pPr marL="999719" indent="-173562" algn="l" defTabSz="119377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6pPr>
      <a:lvl7pPr marL="999719" indent="-173562" algn="l" defTabSz="119377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7pPr>
      <a:lvl8pPr marL="999719" indent="-173562" algn="l" defTabSz="119377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8pPr>
      <a:lvl9pPr marL="999719" indent="-173562" algn="l" defTabSz="119377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svg"/><Relationship Id="rId5" Type="http://schemas.openxmlformats.org/officeDocument/2006/relationships/image" Target="../media/image19.png"/><Relationship Id="rId4" Type="http://schemas.openxmlformats.org/officeDocument/2006/relationships/image" Target="../media/image22.sv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8367" y="2174805"/>
            <a:ext cx="5952409" cy="2029325"/>
          </a:xfrm>
        </p:spPr>
        <p:txBody>
          <a:bodyPr>
            <a:noAutofit/>
          </a:bodyPr>
          <a:lstStyle/>
          <a:p>
            <a:pPr marL="0" indent="20638">
              <a:buNone/>
            </a:pPr>
            <a:r>
              <a:rPr lang="ru-RU" sz="3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ГЧП И ИНВЕСТИЦИИ</a:t>
            </a:r>
            <a:br>
              <a:rPr lang="ru-RU" sz="3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ЗДРАВООХРАНЕНИИ</a:t>
            </a:r>
            <a:endParaRPr lang="ru-RU" sz="3800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969" y="3917630"/>
            <a:ext cx="5405437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A79D"/>
                </a:solidFill>
                <a:cs typeface="Arial" panose="020B0604020202020204" pitchFamily="34" charset="0"/>
              </a:rPr>
              <a:t>Тосекбаев К.Д.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i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Генеральный директор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Республиканского центра развития здравоохранения МЗ РК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2CEAFBC-9601-FD41-91E0-C95F7962BE41}"/>
              </a:ext>
            </a:extLst>
          </p:cNvPr>
          <p:cNvSpPr txBox="1"/>
          <p:nvPr/>
        </p:nvSpPr>
        <p:spPr>
          <a:xfrm>
            <a:off x="511969" y="5000884"/>
            <a:ext cx="4097353" cy="33813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rgbClr val="2D71A2"/>
                </a:solidFill>
                <a:cs typeface="Arial" panose="020B0604020202020204" pitchFamily="34" charset="0"/>
              </a:rPr>
              <a:t>г. </a:t>
            </a:r>
            <a:r>
              <a:rPr lang="ru-RU" sz="1600" i="1" dirty="0" err="1">
                <a:solidFill>
                  <a:srgbClr val="2D71A2"/>
                </a:solidFill>
                <a:cs typeface="Arial" panose="020B0604020202020204" pitchFamily="34" charset="0"/>
              </a:rPr>
              <a:t>Нур</a:t>
            </a:r>
            <a:r>
              <a:rPr lang="ru-RU" sz="1600" i="1" dirty="0">
                <a:solidFill>
                  <a:srgbClr val="2D71A2"/>
                </a:solidFill>
                <a:cs typeface="Arial" panose="020B0604020202020204" pitchFamily="34" charset="0"/>
              </a:rPr>
              <a:t>-Султан, 2020 год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9B1C429-56FC-4CB0-8EEC-CA3EBD3195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78" y="2339048"/>
            <a:ext cx="4901617" cy="32657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27B3FA4-3183-4A0B-B5A0-B71675E7EC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61" y="144824"/>
            <a:ext cx="929642" cy="9387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F66C1AC-B43B-4A2F-BF35-4C9E2F0204D9}"/>
              </a:ext>
            </a:extLst>
          </p:cNvPr>
          <p:cNvSpPr txBox="1"/>
          <p:nvPr/>
        </p:nvSpPr>
        <p:spPr>
          <a:xfrm>
            <a:off x="1418009" y="437279"/>
            <a:ext cx="4013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РЕСПУБЛИКАНСКИЙ ЦЕНТР РАЗВИТИЯ ЗДРАВООХРАНЕНИЯ</a:t>
            </a:r>
            <a:endParaRPr lang="ru-RU" sz="1400" i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55169FD-514F-40CB-A063-F3CCD0C277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7674" y="164721"/>
            <a:ext cx="2339048" cy="200960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8FBDC0E-68A1-49F2-AD3B-5116B238DC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3448" y="4981878"/>
            <a:ext cx="1562676" cy="21895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96126" y="6247372"/>
            <a:ext cx="4439056" cy="315471"/>
          </a:xfrm>
          <a:prstGeom prst="rect">
            <a:avLst/>
          </a:prstGeom>
        </p:spPr>
        <p:txBody>
          <a:bodyPr wrap="square" lIns="68579" tIns="34290" rIns="68579" bIns="34290">
            <a:spAutoFit/>
          </a:bodyPr>
          <a:lstStyle/>
          <a:p>
            <a:pPr algn="just" defTabSz="685798">
              <a:defRPr/>
            </a:pPr>
            <a:r>
              <a:rPr lang="kk-KZ" sz="8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* </a:t>
            </a:r>
            <a:r>
              <a:rPr lang="ru-RU" sz="8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по предварительным данным за 8 месяцев Комитета по статистике МНЭ РК</a:t>
            </a:r>
            <a:endParaRPr lang="kk-KZ" sz="800" i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 defTabSz="685798">
              <a:defRPr/>
            </a:pPr>
            <a:r>
              <a:rPr lang="kk-KZ" sz="8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** Согласно базе проектов ГЧП представленной от КЦ ГЧП на 24.09.20г.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19557" y="268271"/>
            <a:ext cx="10894903" cy="49405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68579" tIns="34290" rIns="68579" bIns="34290" rtlCol="0" anchor="ctr"/>
          <a:lstStyle>
            <a:defPPr>
              <a:defRPr lang="ru-RU"/>
            </a:defPPr>
            <a:lvl1pPr lvl="0" algn="ctr">
              <a:lnSpc>
                <a:spcPct val="80000"/>
              </a:lnSpc>
              <a:buClr>
                <a:srgbClr val="C00000"/>
              </a:buClr>
              <a:defRPr b="1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l" defTabSz="685798"/>
            <a:r>
              <a:rPr lang="ru-RU" sz="2500" dirty="0">
                <a:solidFill>
                  <a:srgbClr val="2D71A2"/>
                </a:solidFill>
                <a:latin typeface="Calibri" panose="020F0502020204030204" pitchFamily="34" charset="0"/>
              </a:rPr>
              <a:t>ИНВЕСТИЦИИ, ПРИВЛЕКАЕМЫЕ В СФЕРУ ЗДРАВООХРАНЕНИЯ </a:t>
            </a:r>
          </a:p>
          <a:p>
            <a:pPr algn="l" defTabSz="685798"/>
            <a:r>
              <a:rPr lang="ru-RU" sz="2000" dirty="0">
                <a:solidFill>
                  <a:srgbClr val="2D71A2"/>
                </a:solidFill>
                <a:latin typeface="Calibri" panose="020F0502020204030204" pitchFamily="34" charset="0"/>
              </a:rPr>
              <a:t> </a:t>
            </a:r>
            <a:r>
              <a:rPr lang="ru-RU" sz="2000" i="1" dirty="0">
                <a:solidFill>
                  <a:srgbClr val="2D71A2"/>
                </a:solidFill>
                <a:latin typeface="Calibri" panose="020F0502020204030204" pitchFamily="34" charset="0"/>
              </a:rPr>
              <a:t>(ПРОЕКТЫ МЕСТНОГО ЗНАЧЕНИЯ)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CCC4022-1AE6-44A6-9E32-8ECFC8199629}"/>
              </a:ext>
            </a:extLst>
          </p:cNvPr>
          <p:cNvSpPr txBox="1"/>
          <p:nvPr/>
        </p:nvSpPr>
        <p:spPr>
          <a:xfrm>
            <a:off x="1" y="3426005"/>
            <a:ext cx="6529332" cy="897169"/>
          </a:xfrm>
          <a:prstGeom prst="rect">
            <a:avLst/>
          </a:prstGeom>
          <a:noFill/>
        </p:spPr>
        <p:txBody>
          <a:bodyPr wrap="square" lIns="68579" tIns="34290" rIns="68579" bIns="34290">
            <a:spAutoFit/>
          </a:bodyPr>
          <a:lstStyle/>
          <a:p>
            <a:pPr marL="214312" indent="-214312" defTabSz="685798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ЗАКЛЮЧЕНЫ 162</a:t>
            </a: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ДОГОВОРОВ ГЧП </a:t>
            </a:r>
            <a:r>
              <a:rPr lang="ru-RU" sz="1600" i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(на сумму  55,6 млрд. </a:t>
            </a:r>
            <a:r>
              <a:rPr lang="ru-RU" sz="1600" i="1" dirty="0" err="1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тг</a:t>
            </a:r>
            <a:r>
              <a:rPr lang="ru-RU" sz="1600" i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):</a:t>
            </a:r>
          </a:p>
          <a:p>
            <a:pPr marL="198833" defTabSz="685798">
              <a:lnSpc>
                <a:spcPct val="90000"/>
              </a:lnSpc>
              <a:defRPr/>
            </a:pPr>
            <a:r>
              <a:rPr lang="kk-KZ" sz="12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2016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г. –  </a:t>
            </a:r>
            <a:r>
              <a:rPr lang="ru-RU" sz="1400" b="1" dirty="0">
                <a:solidFill>
                  <a:srgbClr val="00A79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 контракт (1,7 </a:t>
            </a:r>
            <a:r>
              <a:rPr lang="ru-RU" sz="1400" b="1" dirty="0" err="1">
                <a:solidFill>
                  <a:srgbClr val="00A79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млрд.тг</a:t>
            </a:r>
            <a:r>
              <a:rPr lang="ru-RU" sz="1400" b="1" dirty="0">
                <a:solidFill>
                  <a:srgbClr val="00A79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          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- 2019 г. – </a:t>
            </a:r>
            <a:r>
              <a:rPr lang="ru-RU" sz="1400" b="1" dirty="0">
                <a:solidFill>
                  <a:srgbClr val="00A79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47 контрактов (28,2 </a:t>
            </a:r>
            <a:r>
              <a:rPr lang="ru-RU" sz="1400" b="1" dirty="0" err="1">
                <a:solidFill>
                  <a:srgbClr val="00A79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млрд.тг</a:t>
            </a:r>
            <a:r>
              <a:rPr lang="ru-RU" sz="1400" b="1" dirty="0">
                <a:solidFill>
                  <a:srgbClr val="00A79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198833" defTabSz="685798">
              <a:lnSpc>
                <a:spcPct val="90000"/>
              </a:lnSpc>
              <a:defRPr/>
            </a:pP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- 2017 г.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sz="1400" b="1" dirty="0">
                <a:solidFill>
                  <a:srgbClr val="00A79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31 контракта (14,6 </a:t>
            </a:r>
            <a:r>
              <a:rPr lang="ru-RU" sz="1400" b="1" dirty="0" err="1">
                <a:solidFill>
                  <a:srgbClr val="00A79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млрд.тг</a:t>
            </a:r>
            <a:r>
              <a:rPr lang="ru-RU" sz="1400" b="1" dirty="0">
                <a:solidFill>
                  <a:srgbClr val="00A79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     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- 2020 г. – </a:t>
            </a:r>
            <a:r>
              <a:rPr lang="ru-RU" sz="1400" b="1" dirty="0">
                <a:solidFill>
                  <a:srgbClr val="00A79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11 контрактов (3,6 </a:t>
            </a:r>
            <a:r>
              <a:rPr lang="ru-RU" sz="1400" b="1" dirty="0" err="1">
                <a:solidFill>
                  <a:srgbClr val="00A79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млрд.тг</a:t>
            </a:r>
            <a:r>
              <a:rPr lang="ru-RU" sz="1400" b="1" dirty="0">
                <a:solidFill>
                  <a:srgbClr val="00A79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)**</a:t>
            </a:r>
          </a:p>
          <a:p>
            <a:pPr marL="198833" defTabSz="685798">
              <a:lnSpc>
                <a:spcPct val="90000"/>
              </a:lnSpc>
              <a:defRPr/>
            </a:pP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2018 г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.– </a:t>
            </a:r>
            <a:r>
              <a:rPr lang="ru-RU" sz="1400" b="1" dirty="0">
                <a:solidFill>
                  <a:srgbClr val="00A79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72 контрактов (7,6 </a:t>
            </a:r>
            <a:r>
              <a:rPr lang="ru-RU" sz="1400" b="1" dirty="0" err="1">
                <a:solidFill>
                  <a:srgbClr val="00A79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млрд.тг</a:t>
            </a:r>
            <a:r>
              <a:rPr lang="ru-RU" sz="1400" b="1" dirty="0">
                <a:solidFill>
                  <a:srgbClr val="00A79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33797496"/>
              </p:ext>
            </p:extLst>
          </p:nvPr>
        </p:nvGraphicFramePr>
        <p:xfrm>
          <a:off x="842369" y="1401759"/>
          <a:ext cx="4355365" cy="1942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457162902"/>
              </p:ext>
            </p:extLst>
          </p:nvPr>
        </p:nvGraphicFramePr>
        <p:xfrm>
          <a:off x="377437" y="4493693"/>
          <a:ext cx="5285232" cy="1604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6960503" y="1020533"/>
            <a:ext cx="4376204" cy="377026"/>
          </a:xfrm>
          <a:prstGeom prst="rect">
            <a:avLst/>
          </a:prstGeom>
          <a:noFill/>
          <a:ln>
            <a:noFill/>
          </a:ln>
        </p:spPr>
        <p:txBody>
          <a:bodyPr wrap="square" lIns="68579" tIns="34290" rIns="68579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798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000" b="1" dirty="0">
                <a:solidFill>
                  <a:srgbClr val="00A79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ДОГОВОРА ГЧП В РАЗРЕЗЕ РЕГИОНОВ</a:t>
            </a:r>
            <a:r>
              <a:rPr lang="ru-RU" altLang="ru-RU" sz="2000" i="1" dirty="0">
                <a:solidFill>
                  <a:srgbClr val="00A79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*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429559"/>
              </p:ext>
            </p:extLst>
          </p:nvPr>
        </p:nvGraphicFramePr>
        <p:xfrm>
          <a:off x="6529333" y="1644305"/>
          <a:ext cx="5179184" cy="441387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526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3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35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54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9408">
                  <a:extLst>
                    <a:ext uri="{9D8B030D-6E8A-4147-A177-3AD203B41FA5}">
                      <a16:colId xmlns:a16="http://schemas.microsoft.com/office/drawing/2014/main" xmlns="" val="2363456055"/>
                    </a:ext>
                  </a:extLst>
                </a:gridCol>
                <a:gridCol w="96054">
                  <a:extLst>
                    <a:ext uri="{9D8B030D-6E8A-4147-A177-3AD203B41FA5}">
                      <a16:colId xmlns:a16="http://schemas.microsoft.com/office/drawing/2014/main" xmlns="" val="3715442002"/>
                    </a:ext>
                  </a:extLst>
                </a:gridCol>
                <a:gridCol w="4394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39408">
                  <a:extLst>
                    <a:ext uri="{9D8B030D-6E8A-4147-A177-3AD203B41FA5}">
                      <a16:colId xmlns:a16="http://schemas.microsoft.com/office/drawing/2014/main" xmlns="" val="868171699"/>
                    </a:ext>
                  </a:extLst>
                </a:gridCol>
              </a:tblGrid>
              <a:tr h="22136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РЕГИОНЫ</a:t>
                      </a:r>
                      <a:endParaRPr lang="ru-RU" sz="1300" b="1" u="none" strike="noStrike" kern="12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114" marR="6114" marT="6113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КОЛ-ВО, </a:t>
                      </a:r>
                    </a:p>
                    <a:p>
                      <a:pPr algn="ctr" rtl="0" fontAlgn="ctr"/>
                      <a:r>
                        <a:rPr lang="ru-RU" sz="1300" b="1" u="none" strike="noStrike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ЕД</a:t>
                      </a:r>
                      <a:endParaRPr lang="ru-RU" sz="1300" b="1" u="none" strike="noStrike" kern="12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114" marR="6114" marT="6113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СУММА,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МЛРД.ТГ</a:t>
                      </a:r>
                      <a:endParaRPr lang="ru-RU" sz="1300" b="1" u="none" strike="noStrike" kern="12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114" marR="6114" marT="6113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В Т.Ч. 2019 ГОД</a:t>
                      </a:r>
                      <a:endParaRPr lang="ru-RU" sz="900" b="1" u="none" strike="noStrike" kern="12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114" marR="6114" marT="6113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37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u="none" strike="noStrike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В Т.Ч. 2020 ГОД</a:t>
                      </a:r>
                      <a:endParaRPr lang="ru-RU" sz="900" b="1" u="none" strike="noStrike" kern="12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114" marR="6114" marT="6113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41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2" marR="8152" marT="8152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КОЛ-ВО</a:t>
                      </a:r>
                      <a:endParaRPr lang="ru-RU" sz="800" b="1" u="none" strike="noStrike" kern="12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114" marR="6114" marT="6113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37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strike="noStrike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СУММА</a:t>
                      </a:r>
                      <a:endParaRPr lang="ru-RU" sz="800" b="1" u="none" strike="noStrike" kern="12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114" marR="6114" marT="6113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КОЛ-ВО</a:t>
                      </a:r>
                      <a:endParaRPr lang="ru-RU" sz="800" b="1" u="none" strike="noStrike" kern="12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114" marR="6114" marT="6113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strike="noStrike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СУММА</a:t>
                      </a:r>
                      <a:endParaRPr lang="ru-RU" sz="800" b="1" u="none" strike="noStrike" kern="12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114" marR="6114" marT="6113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957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1" i="0" u="none" strike="noStrike" dirty="0">
                          <a:solidFill>
                            <a:srgbClr val="00A79D"/>
                          </a:solidFill>
                          <a:effectLst/>
                          <a:latin typeface="Calibri" panose="020F0502020204030204" pitchFamily="34" charset="0"/>
                        </a:rPr>
                        <a:t>ВСЕГО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 dirty="0">
                          <a:solidFill>
                            <a:srgbClr val="00A79D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 dirty="0">
                          <a:solidFill>
                            <a:srgbClr val="00A79D"/>
                          </a:solidFill>
                          <a:effectLst/>
                          <a:latin typeface="Calibri" panose="020F0502020204030204" pitchFamily="34" charset="0"/>
                        </a:rPr>
                        <a:t>55,6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 dirty="0">
                          <a:solidFill>
                            <a:srgbClr val="00A79D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37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>
                          <a:solidFill>
                            <a:srgbClr val="00A79D"/>
                          </a:solidFill>
                          <a:effectLst/>
                          <a:latin typeface="Calibri" panose="020F0502020204030204" pitchFamily="34" charset="0"/>
                        </a:rPr>
                        <a:t>28,2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 dirty="0">
                          <a:solidFill>
                            <a:srgbClr val="00A79D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 dirty="0">
                          <a:solidFill>
                            <a:srgbClr val="00A79D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957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г. Шымкент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AB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AB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AB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AB9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AB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AB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AB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957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г. </a:t>
                      </a:r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Нур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-Султан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AB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AB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AB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AB9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AB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AB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AB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957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Актюбинская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AB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AB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AB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AB9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AB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AB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AB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8090240"/>
                  </a:ext>
                </a:extLst>
              </a:tr>
              <a:tr h="21957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Акмолинская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AB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AB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AB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AB9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AB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AB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AB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957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Карагандинская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957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Кызылординская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565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Павлодарская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94988503"/>
                  </a:ext>
                </a:extLst>
              </a:tr>
              <a:tr h="21957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Алматинская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957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Атырауская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9574">
                <a:tc>
                  <a:txBody>
                    <a:bodyPr/>
                    <a:lstStyle/>
                    <a:p>
                      <a:pPr marL="0" algn="l" defTabSz="685799" rtl="0" eaLnBrk="1" fontAlgn="b" latinLnBrk="0" hangingPunct="1"/>
                      <a:r>
                        <a:rPr lang="ru-RU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Жамбылская</a:t>
                      </a:r>
                      <a:endParaRPr lang="ru-RU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799" rtl="0" eaLnBrk="1" fontAlgn="b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799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99" rtl="0" eaLnBrk="1" fontAlgn="b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algn="ctr" defTabSz="685799" rtl="0" eaLnBrk="1" fontAlgn="b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799" rtl="0" eaLnBrk="1" fontAlgn="b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799" rtl="0" eaLnBrk="1" fontAlgn="b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957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ЗКО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957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Туркестанская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957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Костанайская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957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СКО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957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Мангистауская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AB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AB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AB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AB9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AB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AB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AB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957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ВКО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AB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AB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AB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AB9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AB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AB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AB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957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г. Алматы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AB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AB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AB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AB9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AB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AB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AB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764805" y="1008991"/>
            <a:ext cx="25104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98">
              <a:spcBef>
                <a:spcPct val="0"/>
              </a:spcBef>
            </a:pPr>
            <a:r>
              <a:rPr lang="ru-RU" altLang="ru-RU" sz="2000" b="1" dirty="0">
                <a:solidFill>
                  <a:srgbClr val="00A79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ТЕКУЩАЯ СИТУАЦИЯ</a:t>
            </a:r>
            <a:endParaRPr lang="ru-RU" altLang="ru-RU" sz="2000" i="1" dirty="0">
              <a:solidFill>
                <a:srgbClr val="00A79D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B9783D4-9C1B-47D8-A04F-308D4345E83A}"/>
              </a:ext>
            </a:extLst>
          </p:cNvPr>
          <p:cNvSpPr/>
          <p:nvPr/>
        </p:nvSpPr>
        <p:spPr>
          <a:xfrm>
            <a:off x="0" y="6711818"/>
            <a:ext cx="3984171" cy="146182"/>
          </a:xfrm>
          <a:prstGeom prst="rect">
            <a:avLst/>
          </a:prstGeom>
          <a:solidFill>
            <a:srgbClr val="00A79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 err="1"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20522D7-09DF-4D93-82D6-A66D3E314326}"/>
              </a:ext>
            </a:extLst>
          </p:cNvPr>
          <p:cNvSpPr/>
          <p:nvPr/>
        </p:nvSpPr>
        <p:spPr>
          <a:xfrm>
            <a:off x="3984172" y="6711818"/>
            <a:ext cx="3984171" cy="146182"/>
          </a:xfrm>
          <a:prstGeom prst="rect">
            <a:avLst/>
          </a:prstGeom>
          <a:solidFill>
            <a:srgbClr val="2D71A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 err="1">
              <a:solidFill>
                <a:schemeClr val="tx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CE74A43-0373-44DF-A25E-2659D1E5D513}"/>
              </a:ext>
            </a:extLst>
          </p:cNvPr>
          <p:cNvSpPr/>
          <p:nvPr/>
        </p:nvSpPr>
        <p:spPr>
          <a:xfrm>
            <a:off x="7968343" y="6711818"/>
            <a:ext cx="3825551" cy="146182"/>
          </a:xfrm>
          <a:prstGeom prst="rect">
            <a:avLst/>
          </a:prstGeom>
          <a:solidFill>
            <a:srgbClr val="BDBE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 err="1">
              <a:solidFill>
                <a:schemeClr val="tx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44444" y="807547"/>
            <a:ext cx="11092263" cy="61587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27B3FA4-3183-4A0B-B5A0-B71675E7EC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096" y="45907"/>
            <a:ext cx="754221" cy="76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74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еализованные проекты государственно-частного партнерства"/>
          <p:cNvSpPr txBox="1"/>
          <p:nvPr/>
        </p:nvSpPr>
        <p:spPr>
          <a:xfrm>
            <a:off x="288924" y="306835"/>
            <a:ext cx="11614152" cy="469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1" tIns="19051" rIns="19051" bIns="19051" anchor="ctr">
            <a:spAutoFit/>
          </a:bodyPr>
          <a:lstStyle>
            <a:lvl1pPr>
              <a:defRPr cap="all">
                <a:solidFill>
                  <a:srgbClr val="5E5E5E"/>
                </a:solidFill>
                <a:latin typeface="FS Joey Pro"/>
                <a:ea typeface="FS Joey Pro"/>
                <a:cs typeface="FS Joey Pro"/>
                <a:sym typeface="FS Joey Pro"/>
              </a:defRPr>
            </a:lvl1pPr>
          </a:lstStyle>
          <a:p>
            <a:pPr defTabSz="685798"/>
            <a:r>
              <a:rPr lang="ru-RU" sz="2800" b="1" dirty="0">
                <a:solidFill>
                  <a:srgbClr val="2D71A2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Проекты, реализованные в сфере здравоохранения</a:t>
            </a:r>
            <a:endParaRPr sz="2800" b="1" dirty="0">
              <a:solidFill>
                <a:srgbClr val="2D71A2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Реализовано"/>
          <p:cNvSpPr txBox="1"/>
          <p:nvPr/>
        </p:nvSpPr>
        <p:spPr>
          <a:xfrm>
            <a:off x="1502192" y="871260"/>
            <a:ext cx="8863376" cy="284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1" tIns="19051" rIns="19051" bIns="19051" anchor="ctr">
            <a:spAutoFit/>
          </a:bodyPr>
          <a:lstStyle>
            <a:lvl1pPr>
              <a:defRPr b="0">
                <a:solidFill>
                  <a:srgbClr val="5E5E5E"/>
                </a:solidFill>
                <a:latin typeface="FS Joey Pro"/>
                <a:ea typeface="FS Joey Pro"/>
                <a:cs typeface="FS Joey Pro"/>
                <a:sym typeface="FS Joey Pro"/>
              </a:defRPr>
            </a:lvl1pPr>
          </a:lstStyle>
          <a:p>
            <a:pPr algn="ctr" defTabSz="685798"/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ЗАКЛЮЧЕНЫ КОНТРАКТЫ </a:t>
            </a:r>
            <a:r>
              <a:rPr lang="ru-RU" sz="1600" b="1" dirty="0">
                <a:solidFill>
                  <a:srgbClr val="00A79D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– 162 ЕД. </a:t>
            </a: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, ПРИВЛЕЧЕНЫ ИНВЕСТИЦИИ </a:t>
            </a:r>
            <a:r>
              <a:rPr lang="ru-RU" sz="1600" b="1" dirty="0">
                <a:solidFill>
                  <a:srgbClr val="00A79D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– 55,6 МЛРД.ТГ.</a:t>
            </a:r>
          </a:p>
        </p:txBody>
      </p:sp>
      <p:sp>
        <p:nvSpPr>
          <p:cNvPr id="6" name="160"/>
          <p:cNvSpPr txBox="1"/>
          <p:nvPr/>
        </p:nvSpPr>
        <p:spPr>
          <a:xfrm>
            <a:off x="3124459" y="2882147"/>
            <a:ext cx="38520" cy="413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1" tIns="19051" rIns="19051" bIns="19051" anchor="ctr">
            <a:spAutoFit/>
          </a:bodyPr>
          <a:lstStyle>
            <a:lvl1pPr>
              <a:defRPr sz="6500" b="0">
                <a:solidFill>
                  <a:srgbClr val="5E5E5E"/>
                </a:solidFill>
                <a:latin typeface="FS Joey Pro Heavy"/>
                <a:ea typeface="FS Joey Pro Heavy"/>
                <a:cs typeface="FS Joey Pro Heavy"/>
                <a:sym typeface="FS Joey Pro Heavy"/>
              </a:defRPr>
            </a:lvl1pPr>
          </a:lstStyle>
          <a:p>
            <a:pPr defTabSz="685798"/>
            <a:endParaRPr sz="2400" b="1" dirty="0">
              <a:latin typeface="Helvetica Neue Condensed Black" charset="0"/>
              <a:ea typeface="Helvetica Neue Condensed Black" charset="0"/>
              <a:cs typeface="Helvetica Neue Condensed Black" charset="0"/>
            </a:endParaRPr>
          </a:p>
        </p:txBody>
      </p:sp>
      <p:sp>
        <p:nvSpPr>
          <p:cNvPr id="7" name="113"/>
          <p:cNvSpPr txBox="1"/>
          <p:nvPr/>
        </p:nvSpPr>
        <p:spPr>
          <a:xfrm>
            <a:off x="3095262" y="3528262"/>
            <a:ext cx="37182" cy="307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1" tIns="19051" rIns="19051" bIns="19051" anchor="ctr">
            <a:spAutoFit/>
          </a:bodyPr>
          <a:lstStyle>
            <a:lvl1pPr>
              <a:defRPr sz="4800" b="0">
                <a:solidFill>
                  <a:srgbClr val="5E5E5E"/>
                </a:solidFill>
                <a:latin typeface="FS Joey Pro Heavy"/>
                <a:ea typeface="FS Joey Pro Heavy"/>
                <a:cs typeface="FS Joey Pro Heavy"/>
                <a:sym typeface="FS Joey Pro Heavy"/>
              </a:defRPr>
            </a:lvl1pPr>
          </a:lstStyle>
          <a:p>
            <a:pPr defTabSz="685798"/>
            <a:endParaRPr sz="1700" b="1" dirty="0">
              <a:latin typeface="Helvetica Neue Condensed Black" charset="0"/>
              <a:ea typeface="Helvetica Neue Condensed Black" charset="0"/>
              <a:cs typeface="Helvetica Neue Condensed Black" charset="0"/>
            </a:endParaRPr>
          </a:p>
        </p:txBody>
      </p:sp>
      <p:sp>
        <p:nvSpPr>
          <p:cNvPr id="8" name="4"/>
          <p:cNvSpPr txBox="1"/>
          <p:nvPr/>
        </p:nvSpPr>
        <p:spPr>
          <a:xfrm>
            <a:off x="4690590" y="3725254"/>
            <a:ext cx="274888" cy="307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1" tIns="19051" rIns="19051" bIns="19051" anchor="ctr">
            <a:spAutoFit/>
          </a:bodyPr>
          <a:lstStyle>
            <a:lvl1pPr>
              <a:defRPr sz="4800" b="0">
                <a:solidFill>
                  <a:srgbClr val="5E5E5E"/>
                </a:solidFill>
                <a:latin typeface="FS Joey Pro Heavy"/>
                <a:ea typeface="FS Joey Pro Heavy"/>
                <a:cs typeface="FS Joey Pro Heavy"/>
                <a:sym typeface="FS Joey Pro Heavy"/>
              </a:defRPr>
            </a:lvl1pPr>
          </a:lstStyle>
          <a:p>
            <a:pPr defTabSz="685798"/>
            <a:endParaRPr sz="1700" b="1" dirty="0">
              <a:latin typeface="Helvetica Neue Condensed Black" charset="0"/>
              <a:ea typeface="Helvetica Neue Condensed Black" charset="0"/>
              <a:cs typeface="Helvetica Neue Condensed Black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2459" y="1665290"/>
            <a:ext cx="3087403" cy="484748"/>
          </a:xfrm>
          <a:prstGeom prst="rect">
            <a:avLst/>
          </a:prstGeom>
          <a:noFill/>
        </p:spPr>
        <p:txBody>
          <a:bodyPr wrap="square" lIns="68579" tIns="34290" rIns="68579" bIns="34290" rtlCol="0">
            <a:spAutoFit/>
          </a:bodyPr>
          <a:lstStyle/>
          <a:p>
            <a:pPr algn="ctr" defTabSz="685798"/>
            <a:r>
              <a:rPr lang="ru-RU" sz="1100" b="1" dirty="0">
                <a:solidFill>
                  <a:srgbClr val="146C85"/>
                </a:solidFill>
                <a:latin typeface="Arial Narrow" panose="020B0606020202030204" pitchFamily="34" charset="0"/>
              </a:rPr>
              <a:t>ЦЕНТР ТОМОТЕРАПИИ В Г.НУР-СУЛТАН,</a:t>
            </a:r>
          </a:p>
          <a:p>
            <a:pPr algn="ctr" defTabSz="685798"/>
            <a:r>
              <a:rPr lang="ru-RU" sz="1100" b="1" dirty="0">
                <a:solidFill>
                  <a:srgbClr val="146C85"/>
                </a:solidFill>
                <a:latin typeface="Arial Narrow" panose="020B0606020202030204" pitchFamily="34" charset="0"/>
              </a:rPr>
              <a:t> </a:t>
            </a:r>
            <a:r>
              <a:rPr lang="ru-RU" sz="1100" b="1" dirty="0">
                <a:solidFill>
                  <a:srgbClr val="00A79D"/>
                </a:solidFill>
                <a:latin typeface="Arial Narrow" panose="020B0606020202030204" pitchFamily="34" charset="0"/>
              </a:rPr>
              <a:t>ИНВЕСТИЦИИ – </a:t>
            </a:r>
            <a:r>
              <a:rPr lang="ru-RU" sz="1600" b="1" dirty="0">
                <a:solidFill>
                  <a:srgbClr val="00A79D"/>
                </a:solidFill>
                <a:latin typeface="Arial Narrow" panose="020B0606020202030204" pitchFamily="34" charset="0"/>
              </a:rPr>
              <a:t>2 МЛРД.ТЕНГЕ</a:t>
            </a:r>
          </a:p>
        </p:txBody>
      </p:sp>
      <p:sp>
        <p:nvSpPr>
          <p:cNvPr id="10" name="Реализовано"/>
          <p:cNvSpPr txBox="1"/>
          <p:nvPr/>
        </p:nvSpPr>
        <p:spPr>
          <a:xfrm>
            <a:off x="1502192" y="1247198"/>
            <a:ext cx="8797843" cy="34625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1" tIns="19051" rIns="19051" bIns="19051" anchor="ctr">
            <a:spAutoFit/>
          </a:bodyPr>
          <a:lstStyle>
            <a:lvl1pPr>
              <a:defRPr b="0">
                <a:solidFill>
                  <a:srgbClr val="5E5E5E"/>
                </a:solidFill>
                <a:latin typeface="FS Joey Pro"/>
                <a:ea typeface="FS Joey Pro"/>
                <a:cs typeface="FS Joey Pro"/>
                <a:sym typeface="FS Joey Pro"/>
              </a:defRPr>
            </a:lvl1pPr>
          </a:lstStyle>
          <a:p>
            <a:pPr algn="ctr" defTabSz="685798"/>
            <a:r>
              <a:rPr lang="ru-RU" sz="2000" b="1" dirty="0">
                <a:solidFill>
                  <a:srgbClr val="00A79D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ОТДЕЛЬНЫЕ ПРИМЕРЫ ПРОЕКТОВ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06008" y="1687547"/>
            <a:ext cx="3383584" cy="484748"/>
          </a:xfrm>
          <a:prstGeom prst="rect">
            <a:avLst/>
          </a:prstGeom>
          <a:noFill/>
        </p:spPr>
        <p:txBody>
          <a:bodyPr wrap="square" lIns="68579" tIns="34290" rIns="68579" bIns="34290" rtlCol="0">
            <a:spAutoFit/>
          </a:bodyPr>
          <a:lstStyle/>
          <a:p>
            <a:pPr defTabSz="685798"/>
            <a:r>
              <a:rPr lang="ru-RU" sz="1100" b="1" dirty="0">
                <a:solidFill>
                  <a:srgbClr val="146C85"/>
                </a:solidFill>
                <a:latin typeface="Arial Narrow" panose="020B0606020202030204" pitchFamily="34" charset="0"/>
              </a:rPr>
              <a:t>МНОГОПРОФИЛЬНАЯ БОЛЬНИЦА «</a:t>
            </a:r>
            <a:r>
              <a:rPr lang="en-US" sz="1100" b="1" dirty="0">
                <a:solidFill>
                  <a:srgbClr val="146C85"/>
                </a:solidFill>
                <a:latin typeface="Arial Narrow" panose="020B0606020202030204" pitchFamily="34" charset="0"/>
              </a:rPr>
              <a:t>GREEN CLINIC</a:t>
            </a:r>
            <a:r>
              <a:rPr lang="ru-RU" sz="1100" b="1" dirty="0">
                <a:solidFill>
                  <a:srgbClr val="146C85"/>
                </a:solidFill>
                <a:latin typeface="Arial Narrow" panose="020B0606020202030204" pitchFamily="34" charset="0"/>
              </a:rPr>
              <a:t>» В Г.НУР-СУЛТАН, </a:t>
            </a:r>
            <a:r>
              <a:rPr lang="ru-RU" sz="1100" b="1" dirty="0">
                <a:solidFill>
                  <a:srgbClr val="00A79D"/>
                </a:solidFill>
                <a:latin typeface="Arial Narrow" panose="020B0606020202030204" pitchFamily="34" charset="0"/>
              </a:rPr>
              <a:t>ИНВЕСТИЦИИ – </a:t>
            </a:r>
            <a:r>
              <a:rPr lang="ru-RU" sz="1600" b="1" dirty="0">
                <a:solidFill>
                  <a:srgbClr val="00A79D"/>
                </a:solidFill>
                <a:latin typeface="Arial Narrow" panose="020B0606020202030204" pitchFamily="34" charset="0"/>
              </a:rPr>
              <a:t>7,5 МЛРД.ТЕНГЕ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670" y="2197447"/>
            <a:ext cx="3079871" cy="14635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004660" y="1675363"/>
            <a:ext cx="3418043" cy="469359"/>
          </a:xfrm>
          <a:prstGeom prst="rect">
            <a:avLst/>
          </a:prstGeom>
          <a:noFill/>
        </p:spPr>
        <p:txBody>
          <a:bodyPr wrap="square" lIns="68579" tIns="34290" rIns="68579" bIns="34290" rtlCol="0">
            <a:spAutoFit/>
          </a:bodyPr>
          <a:lstStyle/>
          <a:p>
            <a:pPr algn="ctr" defTabSz="685798"/>
            <a:r>
              <a:rPr lang="ru-RU" sz="1100" b="1" dirty="0">
                <a:solidFill>
                  <a:srgbClr val="146C85"/>
                </a:solidFill>
                <a:latin typeface="Arial Narrow" panose="020B0606020202030204" pitchFamily="34" charset="0"/>
              </a:rPr>
              <a:t>ОФТАЛЬМОЛОГИЧЕСКИЙ ЦЕНТР «</a:t>
            </a:r>
            <a:r>
              <a:rPr lang="en-US" sz="1100" b="1" dirty="0">
                <a:solidFill>
                  <a:srgbClr val="146C85"/>
                </a:solidFill>
                <a:latin typeface="Arial Narrow" panose="020B0606020202030204" pitchFamily="34" charset="0"/>
              </a:rPr>
              <a:t>DARU</a:t>
            </a:r>
            <a:r>
              <a:rPr lang="ru-RU" sz="1100" b="1" dirty="0">
                <a:solidFill>
                  <a:srgbClr val="146C85"/>
                </a:solidFill>
                <a:latin typeface="Arial Narrow" panose="020B0606020202030204" pitchFamily="34" charset="0"/>
              </a:rPr>
              <a:t> </a:t>
            </a:r>
            <a:r>
              <a:rPr lang="en-US" sz="1100" b="1" dirty="0">
                <a:solidFill>
                  <a:srgbClr val="146C85"/>
                </a:solidFill>
                <a:latin typeface="Arial Narrow" panose="020B0606020202030204" pitchFamily="34" charset="0"/>
              </a:rPr>
              <a:t>ZHARYGY</a:t>
            </a:r>
            <a:r>
              <a:rPr lang="ru-RU" sz="1100" b="1" dirty="0">
                <a:solidFill>
                  <a:srgbClr val="146C85"/>
                </a:solidFill>
                <a:latin typeface="Arial Narrow" panose="020B0606020202030204" pitchFamily="34" charset="0"/>
              </a:rPr>
              <a:t>» В Г.АКТОБЕ, </a:t>
            </a:r>
            <a:r>
              <a:rPr lang="ru-RU" sz="1100" b="1" dirty="0">
                <a:solidFill>
                  <a:srgbClr val="00A79D"/>
                </a:solidFill>
                <a:latin typeface="Arial Narrow" panose="020B0606020202030204" pitchFamily="34" charset="0"/>
              </a:rPr>
              <a:t>ИНВЕСТИЦИИ – </a:t>
            </a:r>
            <a:r>
              <a:rPr lang="ru-RU" sz="1500" b="1" dirty="0">
                <a:solidFill>
                  <a:srgbClr val="00A79D"/>
                </a:solidFill>
                <a:latin typeface="Arial Narrow" panose="020B0606020202030204" pitchFamily="34" charset="0"/>
              </a:rPr>
              <a:t>3,5 МЛРД.ТЕНГЕ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30667" y="4105349"/>
            <a:ext cx="2712587" cy="469359"/>
          </a:xfrm>
          <a:prstGeom prst="rect">
            <a:avLst/>
          </a:prstGeom>
          <a:noFill/>
        </p:spPr>
        <p:txBody>
          <a:bodyPr wrap="square" lIns="68579" tIns="34290" rIns="68579" bIns="34290" rtlCol="0">
            <a:spAutoFit/>
          </a:bodyPr>
          <a:lstStyle/>
          <a:p>
            <a:pPr algn="ctr" defTabSz="685798"/>
            <a:r>
              <a:rPr lang="ru-RU" sz="1100" b="1" dirty="0">
                <a:solidFill>
                  <a:srgbClr val="146C85"/>
                </a:solidFill>
                <a:latin typeface="Arial Narrow" panose="020B0606020202030204" pitchFamily="34" charset="0"/>
              </a:rPr>
              <a:t>ПОЛИКЛИНИКА В Г.ШЫМКЕНТ, </a:t>
            </a:r>
          </a:p>
          <a:p>
            <a:pPr algn="ctr" defTabSz="685798"/>
            <a:r>
              <a:rPr lang="ru-RU" sz="1100" b="1" dirty="0">
                <a:solidFill>
                  <a:srgbClr val="00A79D"/>
                </a:solidFill>
                <a:latin typeface="Arial Narrow" panose="020B0606020202030204" pitchFamily="34" charset="0"/>
              </a:rPr>
              <a:t>ИНВЕСТИЦИИ – </a:t>
            </a:r>
            <a:r>
              <a:rPr lang="ru-RU" sz="1500" b="1" dirty="0">
                <a:solidFill>
                  <a:srgbClr val="00A79D"/>
                </a:solidFill>
                <a:latin typeface="Arial Narrow" panose="020B0606020202030204" pitchFamily="34" charset="0"/>
              </a:rPr>
              <a:t>1 МЛРД.ТЕНГЕ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50344" y="4086349"/>
            <a:ext cx="3178487" cy="469359"/>
          </a:xfrm>
          <a:prstGeom prst="rect">
            <a:avLst/>
          </a:prstGeom>
          <a:noFill/>
        </p:spPr>
        <p:txBody>
          <a:bodyPr wrap="square" lIns="68579" tIns="34290" rIns="68579" bIns="34290" rtlCol="0">
            <a:spAutoFit/>
          </a:bodyPr>
          <a:lstStyle/>
          <a:p>
            <a:pPr algn="ctr" defTabSz="685798"/>
            <a:r>
              <a:rPr lang="ru-RU" sz="1100" b="1" dirty="0">
                <a:solidFill>
                  <a:srgbClr val="146C85"/>
                </a:solidFill>
                <a:latin typeface="Arial Narrow" panose="020B0606020202030204" pitchFamily="34" charset="0"/>
              </a:rPr>
              <a:t>ПЭТ ЦЕНТР В КАЗНИИОР</a:t>
            </a:r>
            <a:r>
              <a:rPr lang="en-US" sz="1100" b="1" dirty="0">
                <a:solidFill>
                  <a:srgbClr val="146C85"/>
                </a:solidFill>
                <a:latin typeface="Arial Narrow" panose="020B0606020202030204" pitchFamily="34" charset="0"/>
              </a:rPr>
              <a:t> </a:t>
            </a:r>
            <a:r>
              <a:rPr lang="ru-RU" sz="1100" b="1" dirty="0">
                <a:solidFill>
                  <a:srgbClr val="146C85"/>
                </a:solidFill>
                <a:latin typeface="Arial Narrow" panose="020B0606020202030204" pitchFamily="34" charset="0"/>
              </a:rPr>
              <a:t>В Г.АЛМАТЫ, </a:t>
            </a:r>
            <a:r>
              <a:rPr lang="ru-RU" sz="1100" b="1" dirty="0">
                <a:solidFill>
                  <a:srgbClr val="00A79D"/>
                </a:solidFill>
                <a:latin typeface="Arial Narrow" panose="020B0606020202030204" pitchFamily="34" charset="0"/>
              </a:rPr>
              <a:t>ИНВЕСТИЦИИ – </a:t>
            </a:r>
            <a:r>
              <a:rPr lang="ru-RU" sz="1500" b="1" dirty="0">
                <a:solidFill>
                  <a:srgbClr val="00A79D"/>
                </a:solidFill>
                <a:latin typeface="Arial Narrow" panose="020B0606020202030204" pitchFamily="34" charset="0"/>
              </a:rPr>
              <a:t>0,6 МЛРД.ТЕНГЕ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9450" y="4110527"/>
            <a:ext cx="2712587" cy="469359"/>
          </a:xfrm>
          <a:prstGeom prst="rect">
            <a:avLst/>
          </a:prstGeom>
          <a:noFill/>
        </p:spPr>
        <p:txBody>
          <a:bodyPr wrap="square" lIns="68579" tIns="34290" rIns="68579" bIns="34290" rtlCol="0">
            <a:spAutoFit/>
          </a:bodyPr>
          <a:lstStyle/>
          <a:p>
            <a:pPr algn="ctr" defTabSz="685798"/>
            <a:r>
              <a:rPr lang="ru-RU" sz="1100" b="1" dirty="0">
                <a:solidFill>
                  <a:srgbClr val="146C85"/>
                </a:solidFill>
                <a:latin typeface="Arial Narrow" panose="020B0606020202030204" pitchFamily="34" charset="0"/>
              </a:rPr>
              <a:t>ЦЕНТР РЕАБИЛИТАЦИИ В Г.КАРАГАНДА, </a:t>
            </a:r>
            <a:r>
              <a:rPr lang="ru-RU" sz="1100" b="1" dirty="0">
                <a:solidFill>
                  <a:srgbClr val="00A79D"/>
                </a:solidFill>
                <a:latin typeface="Arial Narrow" panose="020B0606020202030204" pitchFamily="34" charset="0"/>
              </a:rPr>
              <a:t>ИНВЕСТИЦИИ </a:t>
            </a:r>
            <a:r>
              <a:rPr lang="ru-RU" sz="1500" b="1" dirty="0">
                <a:solidFill>
                  <a:srgbClr val="00A79D"/>
                </a:solidFill>
                <a:latin typeface="Arial Narrow" panose="020B0606020202030204" pitchFamily="34" charset="0"/>
              </a:rPr>
              <a:t>– 0,4 МЛРД.ТЕНГЕ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960" y="4547646"/>
            <a:ext cx="3079871" cy="1481764"/>
          </a:xfrm>
          <a:prstGeom prst="rect">
            <a:avLst/>
          </a:prstGeom>
        </p:spPr>
      </p:pic>
      <p:pic>
        <p:nvPicPr>
          <p:cNvPr id="19" name="Picture 2" descr="https://www.arnapress.kz/i/Posts/98100_b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4" r="10041"/>
          <a:stretch/>
        </p:blipFill>
        <p:spPr bwMode="auto">
          <a:xfrm>
            <a:off x="4517138" y="4547645"/>
            <a:ext cx="3087403" cy="148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/>
          <a:srcRect r="7985"/>
          <a:stretch/>
        </p:blipFill>
        <p:spPr>
          <a:xfrm>
            <a:off x="880709" y="4569118"/>
            <a:ext cx="3087403" cy="146958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14604" y="6393239"/>
            <a:ext cx="11688472" cy="331225"/>
          </a:xfrm>
          <a:prstGeom prst="rect">
            <a:avLst/>
          </a:prstGeom>
        </p:spPr>
        <p:txBody>
          <a:bodyPr wrap="square" lIns="145143" tIns="72571" rIns="145143" bIns="72571">
            <a:spAutoFit/>
          </a:bodyPr>
          <a:lstStyle/>
          <a:p>
            <a:pPr algn="just" defTabSz="685798"/>
            <a:r>
              <a:rPr lang="ru-RU" sz="1200" i="1" dirty="0">
                <a:solidFill>
                  <a:srgbClr val="C00000"/>
                </a:solidFill>
                <a:latin typeface="Arial Narrow" panose="020B0606020202030204" pitchFamily="34" charset="0"/>
              </a:rPr>
              <a:t>Преимущественно регионами реализуются проекты по строительству и эксплуатации объектов амбулаторно-поликлинической службы и проекты по оснащению медицинской техникой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5" r="5152"/>
          <a:stretch/>
        </p:blipFill>
        <p:spPr>
          <a:xfrm>
            <a:off x="8114106" y="2199889"/>
            <a:ext cx="3079871" cy="1451033"/>
          </a:xfrm>
          <a:prstGeom prst="rect">
            <a:avLst/>
          </a:prstGeom>
        </p:spPr>
      </p:pic>
      <p:pic>
        <p:nvPicPr>
          <p:cNvPr id="23" name="Picture 2" descr="https://tomo.kz/upload/iblock/0fa/0fad05a4996ff84ea41ae5993fccbec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09" y="2166543"/>
            <a:ext cx="3087403" cy="149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759819" y="5970640"/>
            <a:ext cx="3272685" cy="485114"/>
          </a:xfrm>
          <a:prstGeom prst="rect">
            <a:avLst/>
          </a:prstGeom>
        </p:spPr>
        <p:txBody>
          <a:bodyPr wrap="square" lIns="145143" tIns="72571" rIns="145143" bIns="72571">
            <a:spAutoFit/>
          </a:bodyPr>
          <a:lstStyle/>
          <a:p>
            <a:pPr algn="just" defTabSz="685798"/>
            <a:r>
              <a:rPr lang="ru-RU" sz="1100" i="1" dirty="0">
                <a:solidFill>
                  <a:prstClr val="black"/>
                </a:solidFill>
                <a:latin typeface="Arial Narrow" panose="020B0606020202030204" pitchFamily="34" charset="0"/>
              </a:rPr>
              <a:t>Бесплатная аренда, ремонт, оснащение, оказание </a:t>
            </a:r>
            <a:r>
              <a:rPr lang="ru-RU" sz="11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мед.услуг</a:t>
            </a:r>
            <a:r>
              <a:rPr lang="ru-RU" sz="1100" i="1" dirty="0">
                <a:solidFill>
                  <a:prstClr val="black"/>
                </a:solidFill>
                <a:latin typeface="Arial Narrow" panose="020B0606020202030204" pitchFamily="34" charset="0"/>
              </a:rPr>
              <a:t> (7 лет)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402487" y="5970640"/>
            <a:ext cx="3272685" cy="485114"/>
          </a:xfrm>
          <a:prstGeom prst="rect">
            <a:avLst/>
          </a:prstGeom>
        </p:spPr>
        <p:txBody>
          <a:bodyPr wrap="square" lIns="145143" tIns="72571" rIns="145143" bIns="72571">
            <a:spAutoFit/>
          </a:bodyPr>
          <a:lstStyle/>
          <a:p>
            <a:pPr algn="just" defTabSz="685798"/>
            <a:r>
              <a:rPr lang="ru-RU" sz="1100" i="1" dirty="0">
                <a:solidFill>
                  <a:prstClr val="black"/>
                </a:solidFill>
                <a:latin typeface="Arial Narrow" panose="020B0606020202030204" pitchFamily="34" charset="0"/>
              </a:rPr>
              <a:t>Земельный участок, КИЗ, строительство, оказание </a:t>
            </a:r>
            <a:r>
              <a:rPr lang="ru-RU" sz="11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мед.услуг</a:t>
            </a:r>
            <a:r>
              <a:rPr lang="ru-RU" sz="1100" i="1" dirty="0">
                <a:solidFill>
                  <a:prstClr val="black"/>
                </a:solidFill>
                <a:latin typeface="Arial Narrow" panose="020B0606020202030204" pitchFamily="34" charset="0"/>
              </a:rPr>
              <a:t> (15 лет)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017698" y="3624763"/>
            <a:ext cx="3272685" cy="485114"/>
          </a:xfrm>
          <a:prstGeom prst="rect">
            <a:avLst/>
          </a:prstGeom>
        </p:spPr>
        <p:txBody>
          <a:bodyPr wrap="square" lIns="145143" tIns="72571" rIns="145143" bIns="72571">
            <a:spAutoFit/>
          </a:bodyPr>
          <a:lstStyle/>
          <a:p>
            <a:pPr algn="just" defTabSz="685798"/>
            <a:r>
              <a:rPr lang="ru-RU" sz="11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Софинансирование</a:t>
            </a:r>
            <a:r>
              <a:rPr lang="ru-RU" sz="1100" i="1" dirty="0">
                <a:solidFill>
                  <a:prstClr val="black"/>
                </a:solidFill>
                <a:latin typeface="Arial Narrow" panose="020B0606020202030204" pitchFamily="34" charset="0"/>
              </a:rPr>
              <a:t>, КИЗ, КОЗ, ВЗУ, строительство, оказание </a:t>
            </a:r>
            <a:r>
              <a:rPr lang="ru-RU" sz="11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мед.услуг</a:t>
            </a:r>
            <a:r>
              <a:rPr lang="ru-RU" sz="1100" i="1" dirty="0">
                <a:solidFill>
                  <a:prstClr val="black"/>
                </a:solidFill>
                <a:latin typeface="Arial Narrow" panose="020B0606020202030204" pitchFamily="34" charset="0"/>
              </a:rPr>
              <a:t> (</a:t>
            </a:r>
            <a:r>
              <a:rPr lang="ru-RU" sz="1100" i="1" dirty="0">
                <a:latin typeface="Arial Narrow" panose="020B0606020202030204" pitchFamily="34" charset="0"/>
              </a:rPr>
              <a:t>20</a:t>
            </a:r>
            <a:r>
              <a:rPr lang="ru-RU" sz="1100" i="1" dirty="0">
                <a:solidFill>
                  <a:prstClr val="black"/>
                </a:solidFill>
                <a:latin typeface="Arial Narrow" panose="020B0606020202030204" pitchFamily="34" charset="0"/>
              </a:rPr>
              <a:t> лет)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402487" y="3635568"/>
            <a:ext cx="3272685" cy="485114"/>
          </a:xfrm>
          <a:prstGeom prst="rect">
            <a:avLst/>
          </a:prstGeom>
        </p:spPr>
        <p:txBody>
          <a:bodyPr wrap="square" lIns="145143" tIns="72571" rIns="145143" bIns="72571">
            <a:spAutoFit/>
          </a:bodyPr>
          <a:lstStyle/>
          <a:p>
            <a:pPr algn="just" defTabSz="685798"/>
            <a:r>
              <a:rPr lang="ru-RU" sz="1100" i="1" dirty="0">
                <a:solidFill>
                  <a:prstClr val="black"/>
                </a:solidFill>
                <a:latin typeface="Arial Narrow" panose="020B0606020202030204" pitchFamily="34" charset="0"/>
              </a:rPr>
              <a:t>Строительство, оказание </a:t>
            </a:r>
            <a:r>
              <a:rPr lang="ru-RU" sz="11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мед.услуг</a:t>
            </a:r>
            <a:r>
              <a:rPr lang="ru-RU" sz="1100" i="1" dirty="0">
                <a:solidFill>
                  <a:prstClr val="black"/>
                </a:solidFill>
                <a:latin typeface="Arial Narrow" panose="020B0606020202030204" pitchFamily="34" charset="0"/>
              </a:rPr>
              <a:t>, гарантия потребления (</a:t>
            </a:r>
            <a:r>
              <a:rPr lang="ru-RU" sz="1100" i="1" dirty="0">
                <a:latin typeface="Arial Narrow" panose="020B0606020202030204" pitchFamily="34" charset="0"/>
              </a:rPr>
              <a:t>4</a:t>
            </a:r>
            <a:r>
              <a:rPr lang="ru-RU" sz="1100" i="1" dirty="0">
                <a:solidFill>
                  <a:prstClr val="black"/>
                </a:solidFill>
                <a:latin typeface="Arial Narrow" panose="020B0606020202030204" pitchFamily="34" charset="0"/>
              </a:rPr>
              <a:t> года)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59819" y="3664802"/>
            <a:ext cx="3272685" cy="315837"/>
          </a:xfrm>
          <a:prstGeom prst="rect">
            <a:avLst/>
          </a:prstGeom>
        </p:spPr>
        <p:txBody>
          <a:bodyPr wrap="square" lIns="145143" tIns="72571" rIns="145143" bIns="72571">
            <a:spAutoFit/>
          </a:bodyPr>
          <a:lstStyle/>
          <a:p>
            <a:pPr algn="just" defTabSz="685798"/>
            <a:r>
              <a:rPr lang="ru-RU" sz="1100" i="1" dirty="0">
                <a:solidFill>
                  <a:prstClr val="black"/>
                </a:solidFill>
                <a:latin typeface="Arial Narrow" panose="020B0606020202030204" pitchFamily="34" charset="0"/>
              </a:rPr>
              <a:t>Поставка оборудовании, оплата ФСМС (5 лет)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045155" y="5970640"/>
            <a:ext cx="3272685" cy="485114"/>
          </a:xfrm>
          <a:prstGeom prst="rect">
            <a:avLst/>
          </a:prstGeom>
        </p:spPr>
        <p:txBody>
          <a:bodyPr wrap="square" lIns="145143" tIns="72571" rIns="145143" bIns="72571">
            <a:spAutoFit/>
          </a:bodyPr>
          <a:lstStyle/>
          <a:p>
            <a:pPr algn="just" defTabSz="685798"/>
            <a:r>
              <a:rPr lang="ru-RU" sz="1100" i="1" dirty="0" smtClean="0">
                <a:latin typeface="Arial Narrow" panose="020B0606020202030204" pitchFamily="34" charset="0"/>
              </a:rPr>
              <a:t>Аренда, поставка оборудовании, </a:t>
            </a:r>
            <a:r>
              <a:rPr lang="ru-RU" sz="11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оплата ФСМС </a:t>
            </a:r>
            <a:br>
              <a:rPr lang="ru-RU" sz="11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u-RU" sz="1100" i="1" dirty="0" smtClean="0">
                <a:latin typeface="Arial Narrow" panose="020B0606020202030204" pitchFamily="34" charset="0"/>
              </a:rPr>
              <a:t>(12 лет)</a:t>
            </a:r>
            <a:endParaRPr lang="ru-RU" sz="1100" i="1" dirty="0">
              <a:latin typeface="Arial Narrow" panose="020B060602020203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E5FBE7D3-B7CC-4D80-B64A-9122E8CD8EED}"/>
              </a:ext>
            </a:extLst>
          </p:cNvPr>
          <p:cNvSpPr/>
          <p:nvPr/>
        </p:nvSpPr>
        <p:spPr>
          <a:xfrm>
            <a:off x="0" y="6711818"/>
            <a:ext cx="3984171" cy="146182"/>
          </a:xfrm>
          <a:prstGeom prst="rect">
            <a:avLst/>
          </a:prstGeom>
          <a:solidFill>
            <a:srgbClr val="00A79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 err="1">
              <a:solidFill>
                <a:schemeClr val="tx1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505DB865-2023-4EF5-A3D2-863E941BD344}"/>
              </a:ext>
            </a:extLst>
          </p:cNvPr>
          <p:cNvSpPr/>
          <p:nvPr/>
        </p:nvSpPr>
        <p:spPr>
          <a:xfrm>
            <a:off x="3984172" y="6711818"/>
            <a:ext cx="3984171" cy="146182"/>
          </a:xfrm>
          <a:prstGeom prst="rect">
            <a:avLst/>
          </a:prstGeom>
          <a:solidFill>
            <a:srgbClr val="2D71A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 err="1">
              <a:solidFill>
                <a:schemeClr val="tx1"/>
              </a:solidFill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656F85DB-29CB-4E52-A088-1971E45FA7EB}"/>
              </a:ext>
            </a:extLst>
          </p:cNvPr>
          <p:cNvSpPr/>
          <p:nvPr/>
        </p:nvSpPr>
        <p:spPr>
          <a:xfrm>
            <a:off x="7968343" y="6711818"/>
            <a:ext cx="3825551" cy="146182"/>
          </a:xfrm>
          <a:prstGeom prst="rect">
            <a:avLst/>
          </a:prstGeom>
          <a:solidFill>
            <a:srgbClr val="BDBE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 err="1">
              <a:solidFill>
                <a:schemeClr val="tx1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136568" y="807547"/>
            <a:ext cx="11092263" cy="61587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927B3FA4-3183-4A0B-B5A0-B71675E7EC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096" y="45907"/>
            <a:ext cx="754221" cy="76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35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099"/>
            <a:ext cx="12192000" cy="51888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3900" y="360336"/>
            <a:ext cx="8593712" cy="634476"/>
          </a:xfrm>
          <a:prstGeom prst="rect">
            <a:avLst/>
          </a:prstGeom>
          <a:noFill/>
        </p:spPr>
        <p:txBody>
          <a:bodyPr wrap="none" lIns="79699" tIns="39850" rIns="79699" bIns="39850" rtlCol="0">
            <a:spAutoFit/>
          </a:bodyPr>
          <a:lstStyle/>
          <a:p>
            <a:r>
              <a:rPr lang="ru-RU" sz="3600" b="1" dirty="0">
                <a:solidFill>
                  <a:srgbClr val="2D71A2"/>
                </a:solidFill>
                <a:latin typeface="Calibri" panose="020F0502020204030204" pitchFamily="34" charset="0"/>
                <a:cs typeface="Arial" pitchFamily="34" charset="0"/>
              </a:rPr>
              <a:t>ИНВЕСТИЦИОННАЯ ПРИВЛЕКАТЕЛЬНОСТЬ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1860879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849" y="1493202"/>
            <a:ext cx="6052212" cy="346247"/>
          </a:xfrm>
          <a:prstGeom prst="rect">
            <a:avLst/>
          </a:prstGeom>
        </p:spPr>
        <p:txBody>
          <a:bodyPr wrap="square" lIns="68559" tIns="34289" rIns="68559" bIns="34289">
            <a:spAutoFit/>
          </a:bodyPr>
          <a:lstStyle/>
          <a:p>
            <a:pPr defTabSz="685562"/>
            <a:r>
              <a:rPr lang="ru-RU" sz="1400" dirty="0">
                <a:solidFill>
                  <a:srgbClr val="2D71A2"/>
                </a:solidFill>
                <a:latin typeface="Arial" pitchFamily="34" charset="0"/>
                <a:cs typeface="Arial" pitchFamily="34" charset="0"/>
              </a:rPr>
              <a:t>Сроки заключения договоров </a:t>
            </a:r>
            <a:r>
              <a:rPr lang="ru-RU" sz="1400" dirty="0" smtClean="0">
                <a:solidFill>
                  <a:srgbClr val="2D71A2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b="1" dirty="0" smtClean="0">
                <a:solidFill>
                  <a:srgbClr val="00A79D"/>
                </a:solidFill>
                <a:latin typeface="Arial" pitchFamily="34" charset="0"/>
                <a:cs typeface="Arial" pitchFamily="34" charset="0"/>
              </a:rPr>
              <a:t>4-х </a:t>
            </a:r>
            <a:r>
              <a:rPr lang="ru-RU" b="1" dirty="0">
                <a:solidFill>
                  <a:srgbClr val="00A79D"/>
                </a:solidFill>
                <a:latin typeface="Arial" pitchFamily="34" charset="0"/>
                <a:cs typeface="Arial" pitchFamily="34" charset="0"/>
              </a:rPr>
              <a:t>до 12-ти месяцев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48862249"/>
              </p:ext>
            </p:extLst>
          </p:nvPr>
        </p:nvGraphicFramePr>
        <p:xfrm>
          <a:off x="191653" y="1827130"/>
          <a:ext cx="11616448" cy="3233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126623" y="1060275"/>
            <a:ext cx="6364343" cy="346247"/>
          </a:xfrm>
          <a:prstGeom prst="rect">
            <a:avLst/>
          </a:prstGeom>
        </p:spPr>
        <p:txBody>
          <a:bodyPr wrap="square" lIns="68559" tIns="34289" rIns="68559" bIns="34289">
            <a:spAutoFit/>
          </a:bodyPr>
          <a:lstStyle/>
          <a:p>
            <a:pPr defTabSz="685562"/>
            <a:r>
              <a:rPr lang="ru-RU" sz="1400" dirty="0">
                <a:solidFill>
                  <a:srgbClr val="2D71A2"/>
                </a:solidFill>
                <a:latin typeface="Arial" pitchFamily="34" charset="0"/>
                <a:cs typeface="Arial" pitchFamily="34" charset="0"/>
              </a:rPr>
              <a:t>Заключено </a:t>
            </a:r>
            <a:r>
              <a:rPr lang="ru-RU" b="1" dirty="0">
                <a:solidFill>
                  <a:srgbClr val="00A79D"/>
                </a:solidFill>
                <a:latin typeface="Arial" pitchFamily="34" charset="0"/>
                <a:cs typeface="Arial" pitchFamily="34" charset="0"/>
              </a:rPr>
              <a:t>162 </a:t>
            </a:r>
            <a:r>
              <a:rPr lang="ru-RU" b="1" dirty="0" smtClean="0">
                <a:solidFill>
                  <a:srgbClr val="00A79D"/>
                </a:solidFill>
                <a:latin typeface="Arial" pitchFamily="34" charset="0"/>
                <a:cs typeface="Arial" pitchFamily="34" charset="0"/>
              </a:rPr>
              <a:t>договора  </a:t>
            </a:r>
            <a:r>
              <a:rPr lang="ru-RU" sz="1400" dirty="0">
                <a:solidFill>
                  <a:srgbClr val="2D71A2"/>
                </a:solidFill>
                <a:latin typeface="Arial" pitchFamily="34" charset="0"/>
                <a:cs typeface="Arial" pitchFamily="34" charset="0"/>
              </a:rPr>
              <a:t>ГЧП в здравоохранении</a:t>
            </a:r>
          </a:p>
        </p:txBody>
      </p:sp>
      <p:sp>
        <p:nvSpPr>
          <p:cNvPr id="21" name="object 19"/>
          <p:cNvSpPr txBox="1">
            <a:spLocks noGrp="1"/>
          </p:cNvSpPr>
          <p:nvPr>
            <p:ph type="title"/>
          </p:nvPr>
        </p:nvSpPr>
        <p:spPr>
          <a:xfrm>
            <a:off x="319558" y="197511"/>
            <a:ext cx="11311610" cy="564964"/>
          </a:xfrm>
          <a:prstGeom prst="rect">
            <a:avLst/>
          </a:prstGeom>
        </p:spPr>
        <p:txBody>
          <a:bodyPr vert="horz" wrap="square" lIns="0" tIns="10860" rIns="0" bIns="0" rtlCol="0" anchor="ctr">
            <a:spAutoFit/>
          </a:bodyPr>
          <a:lstStyle/>
          <a:p>
            <a:pPr marL="10860" marR="4344">
              <a:spcBef>
                <a:spcPts val="86"/>
              </a:spcBef>
            </a:pPr>
            <a:r>
              <a:rPr lang="kk-KZ" sz="3600" b="1" kern="1200" dirty="0">
                <a:solidFill>
                  <a:srgbClr val="2D71A2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ПРОБЛЕМЫ В </a:t>
            </a:r>
            <a:r>
              <a:rPr lang="kk-KZ" sz="3600" b="1" kern="1200" dirty="0">
                <a:solidFill>
                  <a:srgbClr val="2D71A2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СЕКТОРЕ</a:t>
            </a:r>
            <a:endParaRPr lang="kk-KZ" sz="3600" b="1" kern="1200" dirty="0">
              <a:solidFill>
                <a:srgbClr val="2D71A2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19557" y="5205342"/>
            <a:ext cx="26226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685562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Влияние </a:t>
            </a:r>
          </a:p>
          <a:p>
            <a:pPr algn="r" defTabSz="685562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эпидемиологической</a:t>
            </a:r>
          </a:p>
          <a:p>
            <a:pPr algn="r" defTabSz="685562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ситуации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10227" y="5193404"/>
            <a:ext cx="55372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dirty="0"/>
              <a:t>отставание от сроков реализации проектов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не исполнение договорных обязательств в рамках ГЧП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простой частных клиник в борьбе с </a:t>
            </a:r>
            <a:r>
              <a:rPr lang="en-US" sz="1400" dirty="0"/>
              <a:t>Covid-19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дефицит бюджета</a:t>
            </a:r>
          </a:p>
          <a:p>
            <a:pPr marL="285750" indent="-285750">
              <a:buFontTx/>
              <a:buChar char="-"/>
            </a:pPr>
            <a:r>
              <a:rPr lang="ru-RU" sz="1400" dirty="0" err="1"/>
              <a:t>переток</a:t>
            </a:r>
            <a:r>
              <a:rPr lang="ru-RU" sz="1400" dirty="0"/>
              <a:t> финансирования на борьбу с пандемией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1579B9B5-B76D-41FA-B9E3-C145C93852E0}"/>
              </a:ext>
            </a:extLst>
          </p:cNvPr>
          <p:cNvSpPr/>
          <p:nvPr/>
        </p:nvSpPr>
        <p:spPr>
          <a:xfrm>
            <a:off x="0" y="6711818"/>
            <a:ext cx="3984171" cy="146182"/>
          </a:xfrm>
          <a:prstGeom prst="rect">
            <a:avLst/>
          </a:prstGeom>
          <a:solidFill>
            <a:srgbClr val="00A79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 err="1">
              <a:solidFill>
                <a:schemeClr val="tx1"/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FE14FB87-3406-4293-89AE-E6DFDDD907C3}"/>
              </a:ext>
            </a:extLst>
          </p:cNvPr>
          <p:cNvSpPr/>
          <p:nvPr/>
        </p:nvSpPr>
        <p:spPr>
          <a:xfrm>
            <a:off x="3984172" y="6711818"/>
            <a:ext cx="3984171" cy="146182"/>
          </a:xfrm>
          <a:prstGeom prst="rect">
            <a:avLst/>
          </a:prstGeom>
          <a:solidFill>
            <a:srgbClr val="2D71A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 err="1">
              <a:solidFill>
                <a:schemeClr val="tx1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3C8B0975-8F8B-44D5-99D7-1C61F30AAE6E}"/>
              </a:ext>
            </a:extLst>
          </p:cNvPr>
          <p:cNvSpPr/>
          <p:nvPr/>
        </p:nvSpPr>
        <p:spPr>
          <a:xfrm>
            <a:off x="7968343" y="6711818"/>
            <a:ext cx="3825551" cy="146182"/>
          </a:xfrm>
          <a:prstGeom prst="rect">
            <a:avLst/>
          </a:prstGeom>
          <a:solidFill>
            <a:srgbClr val="BDBE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 err="1">
              <a:solidFill>
                <a:schemeClr val="tx1"/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V="1">
            <a:off x="136568" y="807547"/>
            <a:ext cx="11092263" cy="61587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927B3FA4-3183-4A0B-B5A0-B71675E7EC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096" y="107494"/>
            <a:ext cx="754221" cy="76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83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557" y="219833"/>
            <a:ext cx="11614153" cy="680700"/>
          </a:xfrm>
        </p:spPr>
        <p:txBody>
          <a:bodyPr>
            <a:normAutofit/>
          </a:bodyPr>
          <a:lstStyle/>
          <a:p>
            <a:r>
              <a:rPr lang="ru-RU" sz="3600" b="1" kern="1200" dirty="0" smtClean="0">
                <a:solidFill>
                  <a:srgbClr val="2D71A2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ПОТРЕБНОСТЬ ИНФРАСТРУКТУРЫ</a:t>
            </a:r>
            <a:endParaRPr lang="ru-RU" sz="3600" b="1" kern="1200" dirty="0">
              <a:solidFill>
                <a:srgbClr val="2D71A2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 bwMode="gray">
          <a:xfrm>
            <a:off x="1978570" y="2184775"/>
            <a:ext cx="4547120" cy="16845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rmAutofit fontScale="85000" lnSpcReduction="10000"/>
          </a:bodyPr>
          <a:lstStyle>
            <a:lvl1pPr marL="0" indent="0" algn="l" defTabSz="119377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3136" b="0" i="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58227" indent="-256111" algn="l" defTabSz="119377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867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09585" indent="-349242" algn="l" defTabSz="119377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867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19130" indent="-207428" algn="l" defTabSz="119377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867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99719" indent="-173562" algn="l" defTabSz="119377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867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999719" indent="-173562" algn="l" defTabSz="119377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99719" indent="-173562" algn="l" defTabSz="119377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999719" indent="-173562" algn="l" defTabSz="119377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999719" indent="-173562" algn="l" defTabSz="119377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1537"/>
            <a:r>
              <a:rPr lang="ru-RU" kern="0" dirty="0">
                <a:solidFill>
                  <a:srgbClr val="2D71A2"/>
                </a:solidFill>
                <a:latin typeface="Calibri" panose="020F0502020204030204" pitchFamily="34" charset="0"/>
              </a:rPr>
              <a:t>Всего в РК </a:t>
            </a:r>
            <a:r>
              <a:rPr lang="ru-RU" sz="3800" b="1" kern="0" dirty="0">
                <a:solidFill>
                  <a:srgbClr val="00A79D"/>
                </a:solidFill>
                <a:latin typeface="Calibri" panose="020F0502020204030204" pitchFamily="34" charset="0"/>
              </a:rPr>
              <a:t>6 278 </a:t>
            </a:r>
            <a:r>
              <a:rPr lang="ru-RU" kern="0" dirty="0">
                <a:solidFill>
                  <a:srgbClr val="2D71A2"/>
                </a:solidFill>
                <a:latin typeface="Calibri" panose="020F0502020204030204" pitchFamily="34" charset="0"/>
              </a:rPr>
              <a:t>объектов здравоохранения </a:t>
            </a:r>
          </a:p>
          <a:p>
            <a:pPr marL="101537"/>
            <a:r>
              <a:rPr lang="ru-RU" sz="1800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(в </a:t>
            </a:r>
            <a:r>
              <a:rPr lang="ru-RU" sz="1800" i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т.ч</a:t>
            </a:r>
            <a:r>
              <a:rPr lang="ru-RU" sz="1800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. БО – 496, АПО – 5782)</a:t>
            </a:r>
            <a:endParaRPr lang="ru-RU" i="1" kern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101537"/>
            <a:r>
              <a:rPr lang="ru-RU" kern="0" dirty="0">
                <a:solidFill>
                  <a:srgbClr val="2D71A2"/>
                </a:solidFill>
                <a:latin typeface="Calibri" panose="020F0502020204030204" pitchFamily="34" charset="0"/>
              </a:rPr>
              <a:t>Средний износ зданий - </a:t>
            </a:r>
            <a:r>
              <a:rPr lang="ru-RU" sz="4100" b="1" kern="0" dirty="0">
                <a:solidFill>
                  <a:srgbClr val="00A79D"/>
                </a:solidFill>
                <a:latin typeface="Calibri" panose="020F0502020204030204" pitchFamily="34" charset="0"/>
              </a:rPr>
              <a:t>56%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57876" y="4307536"/>
            <a:ext cx="5362070" cy="153888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398" tIns="45699" rIns="91398" bIns="45699">
            <a:spAutoFit/>
          </a:bodyPr>
          <a:lstStyle/>
          <a:p>
            <a:pPr marL="101537">
              <a:spcBef>
                <a:spcPts val="600"/>
              </a:spcBef>
              <a:buClr>
                <a:srgbClr val="4BB5D9"/>
              </a:buClr>
              <a:buSzPts val="2000"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sym typeface="Roboto Condensed"/>
              </a:rPr>
              <a:t>Всего </a:t>
            </a:r>
            <a:r>
              <a:rPr lang="ru-RU" sz="2800" b="1" dirty="0">
                <a:solidFill>
                  <a:srgbClr val="00A79D"/>
                </a:solidFill>
                <a:latin typeface="Calibri" panose="020F0502020204030204" pitchFamily="34" charset="0"/>
                <a:sym typeface="Roboto Condensed"/>
              </a:rPr>
              <a:t>1 661 770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sym typeface="Roboto Condensed"/>
              </a:rPr>
              <a:t>ед. </a:t>
            </a:r>
            <a:r>
              <a:rPr lang="ru-RU" sz="2000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sym typeface="Roboto Condensed"/>
              </a:rPr>
              <a:t>мед.техники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sym typeface="Roboto Condensed"/>
            </a:endParaRPr>
          </a:p>
          <a:p>
            <a:pPr marL="101537">
              <a:spcBef>
                <a:spcPts val="600"/>
              </a:spcBef>
              <a:buClr>
                <a:srgbClr val="4BB5D9"/>
              </a:buClr>
              <a:buSzPts val="2000"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sym typeface="Roboto Condensed"/>
              </a:rPr>
              <a:t>Оснащенность 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sym typeface="Roboto Condensed"/>
              </a:rPr>
              <a:t>(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sym typeface="Roboto Condensed"/>
              </a:rPr>
              <a:t>усред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sym typeface="Roboto Condensed"/>
              </a:rPr>
              <a:t> %)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sym typeface="Roboto Condensed"/>
              </a:rPr>
              <a:t>– </a:t>
            </a:r>
            <a:r>
              <a:rPr lang="ru-RU" sz="2800" b="1" dirty="0">
                <a:solidFill>
                  <a:srgbClr val="00A79D"/>
                </a:solidFill>
                <a:latin typeface="Calibri" panose="020F0502020204030204" pitchFamily="34" charset="0"/>
                <a:sym typeface="Roboto Condensed"/>
              </a:rPr>
              <a:t>80%</a:t>
            </a:r>
            <a:endParaRPr lang="ru-RU" sz="2000" b="1" dirty="0">
              <a:solidFill>
                <a:srgbClr val="00A79D"/>
              </a:solidFill>
              <a:latin typeface="Calibri" panose="020F0502020204030204" pitchFamily="34" charset="0"/>
              <a:sym typeface="Roboto Condensed"/>
            </a:endParaRPr>
          </a:p>
          <a:p>
            <a:pPr marL="101537">
              <a:spcBef>
                <a:spcPts val="600"/>
              </a:spcBef>
              <a:buClr>
                <a:srgbClr val="4BB5D9"/>
              </a:buClr>
              <a:buSzPts val="2000"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sym typeface="Roboto Condensed"/>
              </a:rPr>
              <a:t>Средний износ МТ – </a:t>
            </a:r>
            <a:r>
              <a:rPr lang="ru-RU" sz="2800" b="1" dirty="0">
                <a:solidFill>
                  <a:srgbClr val="00A79D"/>
                </a:solidFill>
                <a:latin typeface="Calibri" panose="020F0502020204030204" pitchFamily="34" charset="0"/>
                <a:sym typeface="Roboto Condensed"/>
              </a:rPr>
              <a:t>51%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55224" y="1142998"/>
            <a:ext cx="5344496" cy="830954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pPr algn="ctr"/>
            <a:r>
              <a:rPr lang="ru-RU" sz="2400" b="1" dirty="0">
                <a:solidFill>
                  <a:srgbClr val="00A79D"/>
                </a:solidFill>
                <a:latin typeface="Calibri" panose="020F0502020204030204" pitchFamily="34" charset="0"/>
                <a:sym typeface="Roboto Condensed"/>
              </a:rPr>
              <a:t>ТЕКУЩЕЕ СОСТОЯНИЕ </a:t>
            </a:r>
          </a:p>
          <a:p>
            <a:pPr algn="ctr"/>
            <a:r>
              <a:rPr lang="ru-RU" sz="2400" b="1" dirty="0">
                <a:solidFill>
                  <a:srgbClr val="00A79D"/>
                </a:solidFill>
                <a:latin typeface="Calibri" panose="020F0502020204030204" pitchFamily="34" charset="0"/>
                <a:sym typeface="Roboto Condensed"/>
              </a:rPr>
              <a:t>ИНФРАСТРУКТУРЫ И МТ </a:t>
            </a:r>
            <a:endParaRPr lang="ru-RU" sz="2000" b="1" dirty="0">
              <a:solidFill>
                <a:srgbClr val="00A79D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63179" y="1123506"/>
            <a:ext cx="3788228" cy="830954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pPr algn="ctr"/>
            <a:r>
              <a:rPr lang="ru-RU" sz="2400" b="1" dirty="0">
                <a:solidFill>
                  <a:srgbClr val="00A79D"/>
                </a:solidFill>
                <a:latin typeface="Calibri" panose="020F0502020204030204" pitchFamily="34" charset="0"/>
              </a:rPr>
              <a:t>ПОТРЕБНОСТЬ В РАМКАХ</a:t>
            </a:r>
          </a:p>
          <a:p>
            <a:pPr algn="ctr"/>
            <a:r>
              <a:rPr lang="ru-RU" sz="2400" b="1" dirty="0">
                <a:solidFill>
                  <a:srgbClr val="00A79D"/>
                </a:solidFill>
                <a:latin typeface="Calibri" panose="020F0502020204030204" pitchFamily="34" charset="0"/>
              </a:rPr>
              <a:t> ГПРЗ НА 2020-2025 ГОДЫ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197251" y="1973952"/>
            <a:ext cx="3788228" cy="356642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59644" tIns="59644" rIns="59644" bIns="59644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»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556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556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556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556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556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556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556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556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ru-RU" sz="2800" b="1" dirty="0">
                <a:solidFill>
                  <a:srgbClr val="00A79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</a:t>
            </a:r>
            <a:r>
              <a:rPr lang="ru-RU" dirty="0">
                <a:solidFill>
                  <a:srgbClr val="00A79D"/>
                </a:solidFill>
                <a:latin typeface="Calibri" panose="020F0502020204030204" pitchFamily="34" charset="0"/>
                <a:cs typeface="Segoe UI Semibold" panose="020B0702040204020203" pitchFamily="34" charset="0"/>
              </a:rPr>
              <a:t> </a:t>
            </a:r>
            <a:r>
              <a:rPr lang="ru-RU" dirty="0">
                <a:solidFill>
                  <a:srgbClr val="2D71A2"/>
                </a:solidFill>
                <a:latin typeface="Calibri" panose="020F0502020204030204" pitchFamily="34" charset="0"/>
                <a:cs typeface="Segoe UI Semibold" panose="020B0702040204020203" pitchFamily="34" charset="0"/>
              </a:rPr>
              <a:t>новых больниц на</a:t>
            </a:r>
            <a:r>
              <a:rPr lang="en-US" dirty="0">
                <a:solidFill>
                  <a:srgbClr val="2D71A2"/>
                </a:solidFill>
                <a:latin typeface="Calibri" panose="020F0502020204030204" pitchFamily="34" charset="0"/>
                <a:cs typeface="Segoe UI Semibold" panose="020B0702040204020203" pitchFamily="34" charset="0"/>
              </a:rPr>
              <a:t> </a:t>
            </a:r>
            <a:r>
              <a:rPr lang="ru-RU" sz="3600" b="1" dirty="0">
                <a:solidFill>
                  <a:srgbClr val="2D71A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A79D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10 430 </a:t>
            </a:r>
            <a:r>
              <a:rPr lang="ru-RU" dirty="0">
                <a:solidFill>
                  <a:srgbClr val="2D71A2"/>
                </a:solidFill>
                <a:latin typeface="Calibri" panose="020F0502020204030204" pitchFamily="34" charset="0"/>
                <a:cs typeface="Segoe UI Semibold" panose="020B0702040204020203" pitchFamily="34" charset="0"/>
              </a:rPr>
              <a:t>коек (</a:t>
            </a:r>
            <a:r>
              <a:rPr lang="ru-RU" sz="2800" b="1" dirty="0">
                <a:solidFill>
                  <a:srgbClr val="00A79D"/>
                </a:solidFill>
                <a:latin typeface="Calibri" panose="020F0502020204030204" pitchFamily="34" charset="0"/>
                <a:cs typeface="Segoe UI Semibold" panose="020B0702040204020203" pitchFamily="34" charset="0"/>
              </a:rPr>
              <a:t>50%</a:t>
            </a:r>
            <a:r>
              <a:rPr lang="ru-RU" dirty="0">
                <a:solidFill>
                  <a:srgbClr val="00A79D"/>
                </a:solidFill>
                <a:latin typeface="Calibri" panose="020F0502020204030204" pitchFamily="34" charset="0"/>
                <a:cs typeface="Segoe UI Semibold" panose="020B0702040204020203" pitchFamily="34" charset="0"/>
              </a:rPr>
              <a:t> </a:t>
            </a:r>
            <a:r>
              <a:rPr lang="ru-RU" dirty="0">
                <a:solidFill>
                  <a:srgbClr val="2D71A2"/>
                </a:solidFill>
                <a:latin typeface="Calibri" panose="020F0502020204030204" pitchFamily="34" charset="0"/>
                <a:cs typeface="Segoe UI Semibold" panose="020B0702040204020203" pitchFamily="34" charset="0"/>
              </a:rPr>
              <a:t>коечного фонда РК) </a:t>
            </a:r>
          </a:p>
          <a:p>
            <a:pPr marL="101537" indent="0">
              <a:buNone/>
            </a:pPr>
            <a:r>
              <a:rPr lang="ru-RU" b="1" dirty="0">
                <a:solidFill>
                  <a:srgbClr val="00A79D"/>
                </a:solidFill>
                <a:latin typeface="Calibri" panose="020F0502020204030204" pitchFamily="34" charset="0"/>
                <a:cs typeface="Segoe UI Semibold" panose="020B0702040204020203" pitchFamily="34" charset="0"/>
              </a:rPr>
              <a:t>     Вместо </a:t>
            </a:r>
            <a:r>
              <a:rPr lang="ru-RU" sz="2800" b="1" dirty="0">
                <a:solidFill>
                  <a:srgbClr val="00A79D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40 </a:t>
            </a:r>
            <a:r>
              <a:rPr lang="ru-RU" dirty="0">
                <a:solidFill>
                  <a:srgbClr val="2D71A2"/>
                </a:solidFill>
                <a:latin typeface="Calibri" panose="020F0502020204030204" pitchFamily="34" charset="0"/>
                <a:cs typeface="Segoe UI Semibold" panose="020B0702040204020203" pitchFamily="34" charset="0"/>
              </a:rPr>
              <a:t>устаревших   больниц</a:t>
            </a:r>
          </a:p>
          <a:p>
            <a:r>
              <a:rPr lang="ru-RU" dirty="0">
                <a:solidFill>
                  <a:srgbClr val="2D71A2"/>
                </a:solidFill>
                <a:latin typeface="Calibri" panose="020F0502020204030204" pitchFamily="34" charset="0"/>
                <a:cs typeface="Segoe UI Semibold" panose="020B0702040204020203" pitchFamily="34" charset="0"/>
              </a:rPr>
              <a:t>Создание не </a:t>
            </a:r>
            <a:r>
              <a:rPr lang="ru-RU" dirty="0">
                <a:solidFill>
                  <a:srgbClr val="00A79D"/>
                </a:solidFill>
                <a:latin typeface="Calibri" panose="020F0502020204030204" pitchFamily="34" charset="0"/>
                <a:cs typeface="Segoe UI Semibold" panose="020B0702040204020203" pitchFamily="34" charset="0"/>
              </a:rPr>
              <a:t>менее </a:t>
            </a:r>
            <a:r>
              <a:rPr lang="ru-RU" b="1" dirty="0">
                <a:solidFill>
                  <a:srgbClr val="00A79D"/>
                </a:solidFill>
                <a:latin typeface="Calibri" panose="020F0502020204030204" pitchFamily="34" charset="0"/>
                <a:cs typeface="Segoe UI Semibold" panose="020B0702040204020203" pitchFamily="34" charset="0"/>
              </a:rPr>
              <a:t>500 объектов АПО</a:t>
            </a:r>
            <a:r>
              <a:rPr lang="ru-RU" dirty="0">
                <a:solidFill>
                  <a:srgbClr val="2D71A2"/>
                </a:solidFill>
                <a:latin typeface="Calibri" panose="020F0502020204030204" pitchFamily="34" charset="0"/>
                <a:cs typeface="Segoe UI Semibold" panose="020B0702040204020203" pitchFamily="34" charset="0"/>
              </a:rPr>
              <a:t>  </a:t>
            </a:r>
            <a:r>
              <a:rPr lang="ru-RU" sz="1800" i="1" dirty="0">
                <a:solidFill>
                  <a:srgbClr val="2D71A2"/>
                </a:solidFill>
                <a:latin typeface="Calibri" panose="020F0502020204030204" pitchFamily="34" charset="0"/>
                <a:cs typeface="Segoe UI Semibold" panose="020B0702040204020203" pitchFamily="34" charset="0"/>
              </a:rPr>
              <a:t>(шаговая доступность МО)</a:t>
            </a:r>
          </a:p>
          <a:p>
            <a:endParaRPr lang="ru-RU" i="1" dirty="0">
              <a:solidFill>
                <a:srgbClr val="2D71A2"/>
              </a:solidFill>
              <a:latin typeface="Calibri" panose="020F050202020403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2F5B753-3FB5-4CCE-AB2C-DC1E543C11B1}"/>
              </a:ext>
            </a:extLst>
          </p:cNvPr>
          <p:cNvSpPr/>
          <p:nvPr/>
        </p:nvSpPr>
        <p:spPr>
          <a:xfrm>
            <a:off x="0" y="6711818"/>
            <a:ext cx="3984171" cy="146182"/>
          </a:xfrm>
          <a:prstGeom prst="rect">
            <a:avLst/>
          </a:prstGeom>
          <a:solidFill>
            <a:srgbClr val="00A79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 err="1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23614A9-E406-4F1F-93E3-E12FE1F48197}"/>
              </a:ext>
            </a:extLst>
          </p:cNvPr>
          <p:cNvSpPr/>
          <p:nvPr/>
        </p:nvSpPr>
        <p:spPr>
          <a:xfrm>
            <a:off x="3984172" y="6711818"/>
            <a:ext cx="3984171" cy="146182"/>
          </a:xfrm>
          <a:prstGeom prst="rect">
            <a:avLst/>
          </a:prstGeom>
          <a:solidFill>
            <a:srgbClr val="2D71A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 err="1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B466857-7152-4626-AD3A-50739E904A99}"/>
              </a:ext>
            </a:extLst>
          </p:cNvPr>
          <p:cNvSpPr/>
          <p:nvPr/>
        </p:nvSpPr>
        <p:spPr>
          <a:xfrm>
            <a:off x="7968343" y="6711818"/>
            <a:ext cx="3825551" cy="146182"/>
          </a:xfrm>
          <a:prstGeom prst="rect">
            <a:avLst/>
          </a:prstGeom>
          <a:solidFill>
            <a:srgbClr val="BDBE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 err="1">
              <a:solidFill>
                <a:schemeClr val="tx1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B3BF9B8-08AF-4484-92D4-91483DD673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21128" y="2291471"/>
            <a:ext cx="1338481" cy="133848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72093EC-0172-49D6-9B06-54E7D213A5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40410" y="4447556"/>
            <a:ext cx="1258841" cy="125884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B29C9389-C8C4-4141-81E9-CC6A67A631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863833" y="2383770"/>
            <a:ext cx="1198909" cy="1198909"/>
          </a:xfrm>
          <a:prstGeom prst="rect">
            <a:avLst/>
          </a:prstGeom>
        </p:spPr>
      </p:pic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7EBFC155-2871-4DD6-87A9-A11C53160398}"/>
              </a:ext>
            </a:extLst>
          </p:cNvPr>
          <p:cNvCxnSpPr/>
          <p:nvPr/>
        </p:nvCxnSpPr>
        <p:spPr>
          <a:xfrm>
            <a:off x="1894117" y="2184775"/>
            <a:ext cx="0" cy="1445177"/>
          </a:xfrm>
          <a:prstGeom prst="line">
            <a:avLst/>
          </a:prstGeom>
          <a:ln w="19050">
            <a:solidFill>
              <a:srgbClr val="00A7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3B82D6F7-D1E1-4D6B-9C5D-73A864796413}"/>
              </a:ext>
            </a:extLst>
          </p:cNvPr>
          <p:cNvCxnSpPr/>
          <p:nvPr/>
        </p:nvCxnSpPr>
        <p:spPr>
          <a:xfrm>
            <a:off x="1894117" y="4401242"/>
            <a:ext cx="0" cy="1445177"/>
          </a:xfrm>
          <a:prstGeom prst="line">
            <a:avLst/>
          </a:prstGeom>
          <a:ln w="19050">
            <a:solidFill>
              <a:srgbClr val="00A7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BF6CA711-C1B5-46CD-B78E-0B47A1D2FA06}"/>
              </a:ext>
            </a:extLst>
          </p:cNvPr>
          <p:cNvCxnSpPr>
            <a:cxnSpLocks/>
          </p:cNvCxnSpPr>
          <p:nvPr/>
        </p:nvCxnSpPr>
        <p:spPr>
          <a:xfrm>
            <a:off x="8197251" y="2184775"/>
            <a:ext cx="0" cy="3936107"/>
          </a:xfrm>
          <a:prstGeom prst="line">
            <a:avLst/>
          </a:prstGeom>
          <a:ln w="19050">
            <a:solidFill>
              <a:srgbClr val="00A7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8507282" y="5318636"/>
            <a:ext cx="34264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rgbClr val="002060"/>
                </a:solidFill>
              </a:rPr>
              <a:t>C</a:t>
            </a:r>
            <a:r>
              <a:rPr lang="ru-RU" sz="1700" dirty="0" err="1">
                <a:solidFill>
                  <a:srgbClr val="002060"/>
                </a:solidFill>
              </a:rPr>
              <a:t>умма</a:t>
            </a:r>
            <a:r>
              <a:rPr lang="ru-RU" sz="1700" dirty="0">
                <a:solidFill>
                  <a:srgbClr val="002060"/>
                </a:solidFill>
              </a:rPr>
              <a:t> общих </a:t>
            </a:r>
            <a:r>
              <a:rPr lang="ru-RU" sz="1700" dirty="0" err="1">
                <a:solidFill>
                  <a:srgbClr val="002060"/>
                </a:solidFill>
              </a:rPr>
              <a:t>инвестици</a:t>
            </a:r>
            <a:r>
              <a:rPr lang="kk-KZ" sz="1700" dirty="0">
                <a:solidFill>
                  <a:srgbClr val="002060"/>
                </a:solidFill>
              </a:rPr>
              <a:t>й</a:t>
            </a:r>
            <a:r>
              <a:rPr lang="ru-RU" sz="1700" dirty="0">
                <a:solidFill>
                  <a:srgbClr val="002060"/>
                </a:solidFill>
              </a:rPr>
              <a:t> составляет более </a:t>
            </a:r>
            <a:r>
              <a:rPr lang="ru-RU" sz="2700" b="1" dirty="0">
                <a:solidFill>
                  <a:srgbClr val="00B8AB"/>
                </a:solidFill>
              </a:rPr>
              <a:t>1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трлн.тг</a:t>
            </a:r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136568" y="807547"/>
            <a:ext cx="11092263" cy="61587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927B3FA4-3183-4A0B-B5A0-B71675E7EC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095" y="107494"/>
            <a:ext cx="754221" cy="76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35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650" y="81469"/>
            <a:ext cx="7680400" cy="553998"/>
          </a:xfrm>
        </p:spPr>
        <p:txBody>
          <a:bodyPr/>
          <a:lstStyle/>
          <a:p>
            <a:pPr algn="ctr"/>
            <a:r>
              <a:rPr lang="ru-RU" sz="3600" b="1" kern="1200" dirty="0">
                <a:solidFill>
                  <a:srgbClr val="2D71A2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РЕСПУБЛИКАНСКИЕ ПРОЕКТЫ</a:t>
            </a:r>
            <a:endParaRPr lang="ru-RU" sz="3600" b="1" kern="1200" dirty="0">
              <a:solidFill>
                <a:srgbClr val="2D71A2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605491"/>
              </p:ext>
            </p:extLst>
          </p:nvPr>
        </p:nvGraphicFramePr>
        <p:xfrm>
          <a:off x="199146" y="995888"/>
          <a:ext cx="11753417" cy="50280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2857">
                  <a:extLst>
                    <a:ext uri="{9D8B030D-6E8A-4147-A177-3AD203B41FA5}">
                      <a16:colId xmlns:a16="http://schemas.microsoft.com/office/drawing/2014/main" xmlns="" val="4284618547"/>
                    </a:ext>
                  </a:extLst>
                </a:gridCol>
                <a:gridCol w="4940734">
                  <a:extLst>
                    <a:ext uri="{9D8B030D-6E8A-4147-A177-3AD203B41FA5}">
                      <a16:colId xmlns:a16="http://schemas.microsoft.com/office/drawing/2014/main" xmlns="" val="3142857153"/>
                    </a:ext>
                  </a:extLst>
                </a:gridCol>
                <a:gridCol w="1982709">
                  <a:extLst>
                    <a:ext uri="{9D8B030D-6E8A-4147-A177-3AD203B41FA5}">
                      <a16:colId xmlns:a16="http://schemas.microsoft.com/office/drawing/2014/main" xmlns="" val="3578056642"/>
                    </a:ext>
                  </a:extLst>
                </a:gridCol>
                <a:gridCol w="1951066">
                  <a:extLst>
                    <a:ext uri="{9D8B030D-6E8A-4147-A177-3AD203B41FA5}">
                      <a16:colId xmlns:a16="http://schemas.microsoft.com/office/drawing/2014/main" xmlns="" val="3947976637"/>
                    </a:ext>
                  </a:extLst>
                </a:gridCol>
                <a:gridCol w="2306051">
                  <a:extLst>
                    <a:ext uri="{9D8B030D-6E8A-4147-A177-3AD203B41FA5}">
                      <a16:colId xmlns:a16="http://schemas.microsoft.com/office/drawing/2014/main" xmlns="" val="2169988844"/>
                    </a:ext>
                  </a:extLst>
                </a:gridCol>
              </a:tblGrid>
              <a:tr h="3897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effectLst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Наименование проекта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Регион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Мощность (коек)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Год ввода в эксплуатацию объекта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15421708"/>
                  </a:ext>
                </a:extLst>
              </a:tr>
              <a:tr h="2410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Строительство Объединенной университетской больницы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Алматы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1400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2 025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7857355"/>
                  </a:ext>
                </a:extLst>
              </a:tr>
              <a:tr h="1982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Строительство многопрофильной больницы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Кокшетау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630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2 024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57339042"/>
                  </a:ext>
                </a:extLst>
              </a:tr>
              <a:tr h="1982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Строительство многопрофильной больницы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Туркестан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630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2 023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86027008"/>
                  </a:ext>
                </a:extLst>
              </a:tr>
              <a:tr h="1982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Строительство многопрофильной больницы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err="1">
                          <a:effectLst/>
                        </a:rPr>
                        <a:t>Нур</a:t>
                      </a:r>
                      <a:r>
                        <a:rPr lang="ru-RU" sz="1200" u="none" strike="noStrike" dirty="0">
                          <a:effectLst/>
                        </a:rPr>
                        <a:t>-Султан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800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2 023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14045244"/>
                  </a:ext>
                </a:extLst>
              </a:tr>
              <a:tr h="1982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Строительство университетской больницы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Караганда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300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2 024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5435495"/>
                  </a:ext>
                </a:extLst>
              </a:tr>
              <a:tr h="1982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Строительство университетской больницы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Алматы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300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2 024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83156174"/>
                  </a:ext>
                </a:extLst>
              </a:tr>
              <a:tr h="1982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Строительство многопрофильной больницы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Петропавловск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510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2 023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07322218"/>
                  </a:ext>
                </a:extLst>
              </a:tr>
              <a:tr h="1982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Строительство многопрофильной больницы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Усть-Каменогорск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330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2 024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39808651"/>
                  </a:ext>
                </a:extLst>
              </a:tr>
              <a:tr h="1982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Строительство многопрофильной больницы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Атырау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500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2 024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96621841"/>
                  </a:ext>
                </a:extLst>
              </a:tr>
              <a:tr h="1982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Строительство многопрофильной больницы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Костанай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500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2 024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44767806"/>
                  </a:ext>
                </a:extLst>
              </a:tr>
              <a:tr h="1982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Строительство многопрофильной больницы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Тараз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500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2 024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22799247"/>
                  </a:ext>
                </a:extLst>
              </a:tr>
              <a:tr h="1982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Строительство многопрофильной больницы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Павлодар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500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2 025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8066452"/>
                  </a:ext>
                </a:extLst>
              </a:tr>
              <a:tr h="1982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13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Строительство многопрофильной больницы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err="1">
                          <a:effectLst/>
                        </a:rPr>
                        <a:t>Актобе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350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2024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0484563"/>
                  </a:ext>
                </a:extLst>
              </a:tr>
              <a:tr h="1982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Строительство многопрофильной больницы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Актау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500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2 024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35139357"/>
                  </a:ext>
                </a:extLst>
              </a:tr>
              <a:tr h="1982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15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Строительство многопрофильной больницы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Караганда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330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2 024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42616729"/>
                  </a:ext>
                </a:extLst>
              </a:tr>
              <a:tr h="3897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16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Строительство Национального реабилитационного </a:t>
                      </a:r>
                      <a:endParaRPr lang="en-US" sz="1200" u="none" strike="noStrike" dirty="0" smtClean="0">
                        <a:effectLst/>
                      </a:endParaRPr>
                    </a:p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</a:rPr>
                        <a:t>медицинского </a:t>
                      </a:r>
                      <a:r>
                        <a:rPr lang="ru-RU" sz="1200" u="none" strike="noStrike" dirty="0">
                          <a:effectLst/>
                        </a:rPr>
                        <a:t>центра "DARU"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err="1">
                          <a:effectLst/>
                        </a:rPr>
                        <a:t>Нур</a:t>
                      </a:r>
                      <a:r>
                        <a:rPr lang="ru-RU" sz="1200" u="none" strike="noStrike" dirty="0">
                          <a:effectLst/>
                        </a:rPr>
                        <a:t>-Султан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350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2 023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91525530"/>
                  </a:ext>
                </a:extLst>
              </a:tr>
              <a:tr h="1982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17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Строительство многопрофильной больницы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err="1">
                          <a:effectLst/>
                        </a:rPr>
                        <a:t>Кызылорда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500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2 024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93670071"/>
                  </a:ext>
                </a:extLst>
              </a:tr>
              <a:tr h="2410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effectLst/>
                        </a:rPr>
                        <a:t>ВСЕГО по 17 республиканским проектам (ГЧП/концессия)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59396904"/>
                  </a:ext>
                </a:extLst>
              </a:tr>
              <a:tr h="1982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</a:rPr>
                        <a:t>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Строительство многопрофильной больницы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Шымкент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1000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2 024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09936904"/>
                  </a:ext>
                </a:extLst>
              </a:tr>
              <a:tr h="1982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</a:rPr>
                        <a:t>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Строительство многопрофильной больницы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Усть-Каменогорск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300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2 025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21308640"/>
                  </a:ext>
                </a:extLst>
              </a:tr>
              <a:tr h="1982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Строительство многопрофильной больницы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Алматы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2 024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6163478"/>
                  </a:ext>
                </a:extLst>
              </a:tr>
              <a:tr h="1982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effectLst/>
                        </a:rPr>
                        <a:t>ВСЕГО по 3 региональным проектам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8605687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A2766C5-8C5C-46F9-9059-A567478299AB}"/>
              </a:ext>
            </a:extLst>
          </p:cNvPr>
          <p:cNvSpPr txBox="1"/>
          <p:nvPr/>
        </p:nvSpPr>
        <p:spPr>
          <a:xfrm>
            <a:off x="242831" y="6205884"/>
            <a:ext cx="11666049" cy="548095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just" defTabSz="509254">
              <a:defRPr/>
            </a:pPr>
            <a:r>
              <a:rPr lang="ru-RU" sz="1481" i="1" kern="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Имеются потенциальные инвесторы (</a:t>
            </a:r>
            <a:r>
              <a:rPr lang="en-US" sz="1481" i="1" kern="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YDA, DARU,</a:t>
            </a:r>
            <a:r>
              <a:rPr lang="ru-RU" sz="1481" i="1" kern="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81" i="1" kern="0" dirty="0" err="1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Emdeu</a:t>
            </a:r>
            <a:r>
              <a:rPr lang="en-US" sz="1481" i="1" kern="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</a:t>
            </a:r>
            <a:r>
              <a:rPr lang="ru-RU" sz="1481" i="1" kern="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81" i="1" kern="0" dirty="0" err="1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Renesans</a:t>
            </a:r>
            <a:r>
              <a:rPr lang="ru-RU" sz="148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8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81" i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 INSAAT YATIRIM</a:t>
            </a:r>
            <a:r>
              <a:rPr lang="ru-RU" sz="1481" i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81" dirty="0" err="1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Meridiam</a:t>
            </a:r>
            <a:r>
              <a:rPr lang="ru-RU" sz="148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SAS</a:t>
            </a:r>
            <a:r>
              <a:rPr lang="ru-RU" sz="1481" i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TEK IMASH, DK HEALTHCARE, </a:t>
            </a:r>
            <a:r>
              <a:rPr lang="ru-RU" sz="148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KDIF</a:t>
            </a:r>
            <a:r>
              <a:rPr lang="ru-RU" sz="1481" i="1" kern="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поддержка МФО (АБР и ЕБРР).  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27B3FA4-3183-4A0B-B5A0-B71675E7EC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095" y="79186"/>
            <a:ext cx="754221" cy="76164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242831" y="724279"/>
            <a:ext cx="11118264" cy="1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923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91">
            <a:extLst>
              <a:ext uri="{FF2B5EF4-FFF2-40B4-BE49-F238E27FC236}">
                <a16:creationId xmlns:a16="http://schemas.microsoft.com/office/drawing/2014/main" xmlns="" id="{AB04F6ED-428E-4429-BE04-32812851DEB5}"/>
              </a:ext>
            </a:extLst>
          </p:cNvPr>
          <p:cNvSpPr/>
          <p:nvPr/>
        </p:nvSpPr>
        <p:spPr>
          <a:xfrm>
            <a:off x="65752" y="29623"/>
            <a:ext cx="11549844" cy="817707"/>
          </a:xfrm>
          <a:prstGeom prst="roundRect">
            <a:avLst>
              <a:gd name="adj" fmla="val 30000"/>
            </a:avLst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2475" tIns="42475" rIns="42475" bIns="42475" anchor="ctr"/>
          <a:lstStyle>
            <a:lvl1pPr>
              <a:defRPr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 defTabSz="1219170">
              <a:lnSpc>
                <a:spcPct val="75000"/>
              </a:lnSpc>
              <a:spcBef>
                <a:spcPts val="600"/>
              </a:spcBef>
              <a:buClr>
                <a:srgbClr val="000000"/>
              </a:buClr>
              <a:defRPr/>
            </a:pPr>
            <a:r>
              <a:rPr lang="ru-RU" b="1" dirty="0">
                <a:solidFill>
                  <a:srgbClr val="2D71A2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Участие Национального оператора </a:t>
            </a:r>
            <a:endParaRPr lang="en-US" b="1" dirty="0" smtClean="0">
              <a:solidFill>
                <a:srgbClr val="2D71A2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  <a:p>
            <a:pPr lvl="0" defTabSz="1219170">
              <a:lnSpc>
                <a:spcPct val="75000"/>
              </a:lnSpc>
              <a:spcBef>
                <a:spcPts val="600"/>
              </a:spcBef>
              <a:buClr>
                <a:srgbClr val="000000"/>
              </a:buClr>
              <a:defRPr/>
            </a:pPr>
            <a:r>
              <a:rPr lang="ru-RU" b="1" dirty="0" smtClean="0">
                <a:solidFill>
                  <a:srgbClr val="2D71A2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в </a:t>
            </a:r>
            <a:r>
              <a:rPr lang="ru-RU" b="1" dirty="0">
                <a:solidFill>
                  <a:srgbClr val="2D71A2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развитие инфраструктуры здравоохранения</a:t>
            </a:r>
          </a:p>
        </p:txBody>
      </p:sp>
      <p:graphicFrame>
        <p:nvGraphicFramePr>
          <p:cNvPr id="72" name="Таблица 71">
            <a:extLst>
              <a:ext uri="{FF2B5EF4-FFF2-40B4-BE49-F238E27FC236}">
                <a16:creationId xmlns:a16="http://schemas.microsoft.com/office/drawing/2014/main" xmlns="" id="{ADFB8CA0-27A9-4937-9403-568E7CC126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17115"/>
              </p:ext>
            </p:extLst>
          </p:nvPr>
        </p:nvGraphicFramePr>
        <p:xfrm>
          <a:off x="92363" y="1149790"/>
          <a:ext cx="11645841" cy="5287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46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474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796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341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66168"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latin typeface="Arial Narrow" panose="020B0606020202030204" pitchFamily="34" charset="0"/>
                        </a:rPr>
                        <a:t>Процессы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Частный</a:t>
                      </a:r>
                      <a:r>
                        <a:rPr lang="ru-RU" sz="1200" baseline="0" dirty="0">
                          <a:latin typeface="Arial Narrow" panose="020B0606020202030204" pitchFamily="34" charset="0"/>
                        </a:rPr>
                        <a:t> партнер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Национальный оператор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 Narrow" panose="020B0606020202030204" pitchFamily="34" charset="0"/>
                        </a:rPr>
                        <a:t>МЗ РК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99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latin typeface="Arial Narrow" panose="020B0606020202030204" pitchFamily="34" charset="0"/>
                        </a:rPr>
                        <a:t>Этап разработки концессионных проектов</a:t>
                      </a:r>
                    </a:p>
                  </a:txBody>
                  <a:tcPr marL="72000" marR="72000" marT="72000" marB="72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0" i="0" u="none" strike="noStrike" cap="none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"/>
                        </a:rPr>
                        <a:t>Участие в обсуждении проекта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0" i="0" u="none" strike="noStrike" cap="none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"/>
                        </a:rPr>
                        <a:t>Подписание договора </a:t>
                      </a:r>
                      <a:r>
                        <a:rPr lang="ru-RU" sz="1100" baseline="0" dirty="0">
                          <a:latin typeface="Arial Narrow" panose="020B0606020202030204" pitchFamily="34" charset="0"/>
                        </a:rPr>
                        <a:t>ГЧП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ru-RU" sz="1100" dirty="0">
                        <a:latin typeface="Arial Narrow" panose="020B0606020202030204" pitchFamily="34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ru-RU" sz="1100" dirty="0"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100" b="1" dirty="0">
                          <a:latin typeface="Arial Narrow" panose="020B0606020202030204" pitchFamily="34" charset="0"/>
                        </a:rPr>
                        <a:t>при ЧФИ - </a:t>
                      </a:r>
                      <a:r>
                        <a:rPr lang="ru-RU" sz="1100" dirty="0">
                          <a:latin typeface="Arial Narrow" panose="020B0606020202030204" pitchFamily="34" charset="0"/>
                        </a:rPr>
                        <a:t>Разработка проектной документации </a:t>
                      </a:r>
                      <a:r>
                        <a:rPr lang="ru-RU" sz="1100" i="1" dirty="0">
                          <a:latin typeface="Arial Narrow" panose="020B0606020202030204" pitchFamily="34" charset="0"/>
                        </a:rPr>
                        <a:t>(бизнес-план, договор ГЧП, ТЭО)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 РАМКАХ КОНТРАКТА С 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KPPF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*: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обеспечение качества планирования медицинского компонента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проектов ГЧП </a:t>
                      </a: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(перечень оборудования, профиля и количество коек, расположение отделений и логистика пациента и медицинского персонала, планирование объемов и видов медицинских услуг)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4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Содействие внесению изменений в НПА,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необходимые для обеспечения качественного планирования и проектирования больниц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4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Взаимодействие</a:t>
                      </a:r>
                      <a:r>
                        <a:rPr lang="ru-RU" sz="11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с государственными органами </a:t>
                      </a:r>
                      <a:r>
                        <a:rPr lang="ru-RU" sz="11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по вопросам реализации проектов </a:t>
                      </a:r>
                      <a:r>
                        <a:rPr lang="ru-RU" sz="1100" i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(определение земельных участков, согласование медицинских, технических и экономических параметров проектов)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400" i="1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Управление консультантами, ответы на вопросы частных партнеров</a:t>
                      </a:r>
                      <a:r>
                        <a:rPr lang="ru-RU" sz="11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по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вопросам</a:t>
                      </a:r>
                      <a:r>
                        <a:rPr lang="ru-RU" sz="11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разработки проектной документации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Разработка и Согласование документов проекта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Char char="•"/>
                      </a:pP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Подписание договоров</a:t>
                      </a:r>
                      <a:r>
                        <a:rPr lang="ru-RU" sz="11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ГЧП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156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latin typeface="Arial Narrow" panose="020B0606020202030204" pitchFamily="34" charset="0"/>
                        </a:rPr>
                        <a:t>Этап</a:t>
                      </a:r>
                      <a:r>
                        <a:rPr lang="ru-RU" sz="1100" b="1" baseline="0" dirty="0">
                          <a:latin typeface="Arial Narrow" panose="020B0606020202030204" pitchFamily="34" charset="0"/>
                        </a:rPr>
                        <a:t> проектирования строительства объектов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100" dirty="0">
                          <a:latin typeface="Arial Narrow" panose="020B0606020202030204" pitchFamily="34" charset="0"/>
                        </a:rPr>
                        <a:t>Разработка</a:t>
                      </a:r>
                      <a:r>
                        <a:rPr lang="ru-RU" sz="1100" baseline="0" dirty="0">
                          <a:latin typeface="Arial Narrow" panose="020B0606020202030204" pitchFamily="34" charset="0"/>
                        </a:rPr>
                        <a:t> ПСД и </a:t>
                      </a:r>
                      <a:r>
                        <a:rPr lang="ru-RU" sz="1100" dirty="0">
                          <a:latin typeface="Arial Narrow" panose="020B0606020202030204" pitchFamily="34" charset="0"/>
                        </a:rPr>
                        <a:t>строительство объекта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САМОСТОЯТЕЛЬНО, ПОСЛЕ ПОДПИСАНИЯ ДОГОВОРА ГЧП: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Обеспечение качества планирования медицинского компонента при разработки ПСД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(перечень оборудования, профиля и количество коек, расположение отделений и логистика пациента и медицинского персонала, планирование объемов и видов медицинских услуг)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baseline="0" dirty="0">
                          <a:latin typeface="Arial Narrow" panose="020B0606020202030204" pitchFamily="34" charset="0"/>
                        </a:rPr>
                        <a:t>Организация подготовки кадров до ввода больниц </a:t>
                      </a:r>
                      <a:r>
                        <a:rPr lang="ru-RU" sz="1100" baseline="0" dirty="0">
                          <a:latin typeface="Arial Narrow" panose="020B0606020202030204" pitchFamily="34" charset="0"/>
                        </a:rPr>
                        <a:t>в эксплуатацию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latin typeface="Arial Narrow" panose="020B0606020202030204" pitchFamily="34" charset="0"/>
                        </a:rPr>
                        <a:t>Мониторинг строительства объекта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latin typeface="Arial Narrow" panose="020B0606020202030204" pitchFamily="34" charset="0"/>
                        </a:rPr>
                        <a:t>Участие в принятии</a:t>
                      </a:r>
                      <a:r>
                        <a:rPr lang="ru-RU" sz="1100" baseline="0" dirty="0">
                          <a:latin typeface="Arial Narrow" panose="020B0606020202030204" pitchFamily="34" charset="0"/>
                        </a:rPr>
                        <a:t> объекта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latin typeface="Arial Narrow" panose="020B0606020202030204" pitchFamily="34" charset="0"/>
                        </a:rPr>
                        <a:t>Контроль строительства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latin typeface="Arial Narrow" panose="020B0606020202030204" pitchFamily="34" charset="0"/>
                        </a:rPr>
                        <a:t> принятие объекта по акту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159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latin typeface="Arial Narrow" panose="020B0606020202030204" pitchFamily="34" charset="0"/>
                        </a:rPr>
                        <a:t>Этап</a:t>
                      </a:r>
                      <a:r>
                        <a:rPr lang="ru-RU" sz="1100" b="1" baseline="0" dirty="0"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baseline="0" dirty="0">
                          <a:latin typeface="Arial Narrow" panose="020B0606020202030204" pitchFamily="34" charset="0"/>
                        </a:rPr>
                        <a:t>эксплуатации объектов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 marL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latin typeface="Arial Narrow" panose="020B0606020202030204" pitchFamily="34" charset="0"/>
                        </a:rPr>
                        <a:t>Эксплуатация здания и мед. оборудования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latin typeface="Arial Narrow" panose="020B0606020202030204" pitchFamily="34" charset="0"/>
                        </a:rPr>
                        <a:t>Оказание сервисных услуг по договору ГЧП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dirty="0">
                          <a:latin typeface="Arial Narrow" panose="020B0606020202030204" pitchFamily="34" charset="0"/>
                        </a:rPr>
                        <a:t>Оказание медицинских услуг </a:t>
                      </a:r>
                      <a:r>
                        <a:rPr lang="ru-RU" sz="1100" dirty="0">
                          <a:latin typeface="Arial Narrow" panose="020B0606020202030204" pitchFamily="34" charset="0"/>
                        </a:rPr>
                        <a:t>и трансферт медицинских технологий, Получение международной аккредитации </a:t>
                      </a:r>
                      <a:r>
                        <a:rPr lang="en-US" sz="1100" dirty="0">
                          <a:latin typeface="Arial Narrow" panose="020B0606020202030204" pitchFamily="34" charset="0"/>
                        </a:rPr>
                        <a:t>JCI</a:t>
                      </a:r>
                      <a:r>
                        <a:rPr lang="ru-RU" sz="1100" dirty="0">
                          <a:latin typeface="Arial Narrow" panose="020B0606020202030204" pitchFamily="34" charset="0"/>
                        </a:rPr>
                        <a:t>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dirty="0">
                          <a:latin typeface="Arial Narrow" panose="020B0606020202030204" pitchFamily="34" charset="0"/>
                        </a:rPr>
                        <a:t>Мониторинг и контроль исполнения контрактов ГЧП </a:t>
                      </a:r>
                      <a:r>
                        <a:rPr lang="ru-RU" sz="1100" i="1" dirty="0">
                          <a:latin typeface="Arial Narrow" panose="020B0606020202030204" pitchFamily="34" charset="0"/>
                        </a:rPr>
                        <a:t>(порядка 400 показателей качества по каждому проекту)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ru-RU" sz="1100" dirty="0">
                          <a:latin typeface="Arial Narrow" panose="020B0606020202030204" pitchFamily="34" charset="0"/>
                        </a:rPr>
                        <a:t>Контроль деятельности через Наблюдательный совет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xmlns="" id="{B96ADE5F-6E77-4FD9-AE68-9BE480D0303F}"/>
              </a:ext>
            </a:extLst>
          </p:cNvPr>
          <p:cNvSpPr/>
          <p:nvPr/>
        </p:nvSpPr>
        <p:spPr>
          <a:xfrm>
            <a:off x="133784" y="6461087"/>
            <a:ext cx="11340000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*в процессе разработки проектов ГЧП, Национальный оператор указывается как сторона договора ГЧП, выступающая на стороне МЗ РК в </a:t>
            </a:r>
            <a:r>
              <a:rPr lang="ru-RU" sz="1100" i="1" dirty="0">
                <a:latin typeface="Arial Narrow" panose="020B0606020202030204" pitchFamily="34" charset="0"/>
                <a:cs typeface="Arial" panose="020B0604020202020204" pitchFamily="34" charset="0"/>
              </a:rPr>
              <a:t>процессе строительства и эксплуатации</a:t>
            </a:r>
            <a:endParaRPr kumimoji="0" lang="ru-RU" sz="11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133784" y="840825"/>
            <a:ext cx="11118264" cy="1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27B3FA4-3183-4A0B-B5A0-B71675E7EC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095" y="79186"/>
            <a:ext cx="754221" cy="7616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811" y="840825"/>
            <a:ext cx="11770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Создание Национального оператора</a:t>
            </a:r>
            <a:r>
              <a:rPr lang="ru-RU" i="1" dirty="0">
                <a:latin typeface="Arial Narrow" panose="020B0606020202030204" pitchFamily="34" charset="0"/>
                <a:cs typeface="Arial" panose="020B0604020202020204" pitchFamily="34" charset="0"/>
              </a:rPr>
              <a:t>, согласно </a:t>
            </a:r>
            <a:r>
              <a:rPr lang="ru-RU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Кодексу РК от 7 июля 2020 г. «О здоровье народа и системе здравоохранения»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52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4000" y="2714588"/>
            <a:ext cx="914400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/>
            <a:r>
              <a:rPr lang="ru-RU" sz="4050" dirty="0">
                <a:ln w="0"/>
                <a:solidFill>
                  <a:srgbClr val="00A79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153878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irm Format - template">
  <a:themeElements>
    <a:clrScheme name="Custom 15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9F0FF"/>
      </a:accent1>
      <a:accent2>
        <a:srgbClr val="00ADEF"/>
      </a:accent2>
      <a:accent3>
        <a:srgbClr val="0065BD"/>
      </a:accent3>
      <a:accent4>
        <a:srgbClr val="002960"/>
      </a:accent4>
      <a:accent5>
        <a:srgbClr val="F9C61C"/>
      </a:accent5>
      <a:accent6>
        <a:srgbClr val="808080"/>
      </a:accent6>
      <a:hlink>
        <a:srgbClr val="00698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Firm Format - template - LOP - normal" id="{9B1EEE48-FBB1-4441-A18B-EA0D61F9D5CF}" vid="{46CCEF6C-6F35-4EC3-B141-99BB08E4FC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11158</TotalTime>
  <Words>1229</Words>
  <Application>Microsoft Office PowerPoint</Application>
  <PresentationFormat>Произвольный</PresentationFormat>
  <Paragraphs>388</Paragraphs>
  <Slides>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1_Тема Office</vt:lpstr>
      <vt:lpstr>Firm Format - template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ПРОБЛЕМЫ В СЕКТОРЕ</vt:lpstr>
      <vt:lpstr>ПОТРЕБНОСТЬ ИНФРАСТРУКТУРЫ</vt:lpstr>
      <vt:lpstr>РЕСПУБЛИКАНСКИЕ ПРОЕКТЫ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итогах реализации Государственной программы развития здравоохранения Республики Казахстан «Денсаулық» за 2017 год</dc:title>
  <dc:creator>Aliya S. Zhambaeva</dc:creator>
  <cp:lastModifiedBy>Айнара К. Тулеубаева</cp:lastModifiedBy>
  <cp:revision>1130</cp:revision>
  <cp:lastPrinted>2020-10-07T08:29:12Z</cp:lastPrinted>
  <dcterms:created xsi:type="dcterms:W3CDTF">2018-03-12T06:10:22Z</dcterms:created>
  <dcterms:modified xsi:type="dcterms:W3CDTF">2020-10-07T08:42:32Z</dcterms:modified>
</cp:coreProperties>
</file>